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6" r:id="rId2"/>
    <p:sldId id="263" r:id="rId3"/>
    <p:sldId id="346" r:id="rId4"/>
    <p:sldId id="297" r:id="rId5"/>
    <p:sldId id="298" r:id="rId6"/>
    <p:sldId id="347" r:id="rId7"/>
    <p:sldId id="349" r:id="rId8"/>
    <p:sldId id="348" r:id="rId9"/>
    <p:sldId id="340" r:id="rId10"/>
    <p:sldId id="342" r:id="rId11"/>
    <p:sldId id="343" r:id="rId12"/>
    <p:sldId id="339" r:id="rId13"/>
    <p:sldId id="341" r:id="rId14"/>
    <p:sldId id="354" r:id="rId15"/>
    <p:sldId id="353" r:id="rId16"/>
    <p:sldId id="350" r:id="rId17"/>
    <p:sldId id="351" r:id="rId18"/>
    <p:sldId id="352" r:id="rId19"/>
    <p:sldId id="334" r:id="rId20"/>
    <p:sldId id="336" r:id="rId21"/>
    <p:sldId id="337" r:id="rId22"/>
    <p:sldId id="338" r:id="rId23"/>
    <p:sldId id="335" r:id="rId24"/>
    <p:sldId id="333" r:id="rId25"/>
    <p:sldId id="332" r:id="rId26"/>
    <p:sldId id="295" r:id="rId27"/>
    <p:sldId id="294" r:id="rId28"/>
    <p:sldId id="345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CC"/>
    <a:srgbClr val="FFFFCC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37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8FEDBE-2D79-41B7-A77D-E7C1F3B1294E}" type="datetimeFigureOut">
              <a:rPr lang="fr-FR"/>
              <a:pPr>
                <a:defRPr/>
              </a:pPr>
              <a:t>20/11/2015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D858186-484A-40CB-8464-BCE0166161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185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8192A7-2445-42E2-B2AB-EA5825EFD8EB}" type="slidenum">
              <a:rPr lang="fr-FR" smtClean="0"/>
              <a:pPr eaLnBrk="1" hangingPunct="1"/>
              <a:t>21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9272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7686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7686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F9AE2-7839-444E-B6F3-9C70F9A300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09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5F318-97D9-4078-BE8D-4DB0E77B73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85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4DD47-144E-48F9-A4BE-E40C0B2372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241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ED032-ACDB-4FCE-A911-EDC8460C4E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679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6B47A-C1B2-445E-A5BA-9814966D9C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1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CD48-9E67-43CC-AEF2-8F7905A53A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500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E3FE-9F7B-4E46-A23E-76F41EE0E5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192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41"/>
            <a:ext cx="5737662" cy="1559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30"/>
            <a:ext cx="5737662" cy="548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 kern="1200" spc="-5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kern="1200" spc="-5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8627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3400">
                <a:solidFill>
                  <a:schemeClr val="accent2"/>
                </a:solidFill>
              </a:defRPr>
            </a:lvl1pPr>
            <a:lvl2pPr marL="742950" indent="-285750">
              <a:buFont typeface="Arial"/>
              <a:buChar char="•"/>
              <a:defRPr sz="3400">
                <a:solidFill>
                  <a:schemeClr val="accent2"/>
                </a:solidFill>
              </a:defRPr>
            </a:lvl2pPr>
            <a:lvl3pPr marL="11430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4pPr>
            <a:lvl5pPr marL="20574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</p:spPr>
        <p:txBody>
          <a:bodyPr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Arial"/>
              </a:defRPr>
            </a:lvl1pPr>
          </a:lstStyle>
          <a:p>
            <a:pPr>
              <a:defRPr/>
            </a:pPr>
            <a:fld id="{3261A4EB-0BFD-4084-9D0A-65BE92C43839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30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7410E-A1D9-4A42-845E-5B6DDFFBE2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73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9052-C237-498C-A934-D90F14D594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45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974A4-770E-443C-A4AD-56976EB0B4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46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A92E7-7FBC-4C93-A3DC-22D98B030E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83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48274-AAEA-456F-BCA1-84CA9A876D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11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58A4-1A1D-4FEF-BC53-1594B16393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4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EC99-198A-488D-9500-2B148FC80E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94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56DB8-6D17-4D5C-A3E2-3D0037B149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64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578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78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78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78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78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78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78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78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79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79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79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579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79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79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79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79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79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80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80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80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80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80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80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80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80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81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581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81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81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81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81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81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81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82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82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82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82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82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82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82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82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82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758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7584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584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584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584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065FA0C-C426-4787-992B-EA0E6B5811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9" r:id="rId16"/>
    <p:sldLayoutId id="2147483810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t.eu/about_cost/cost_countries?countrycode=ES" TargetMode="External"/><Relationship Id="rId13" Type="http://schemas.openxmlformats.org/officeDocument/2006/relationships/hyperlink" Target="http://www.cost.eu/about_cost/cost_countries?countrycode=SE" TargetMode="External"/><Relationship Id="rId18" Type="http://schemas.openxmlformats.org/officeDocument/2006/relationships/hyperlink" Target="http://www.cost.eu/about_cost/cost_countries?countrycode=CH" TargetMode="External"/><Relationship Id="rId26" Type="http://schemas.openxmlformats.org/officeDocument/2006/relationships/hyperlink" Target="http://www.cost.eu/about_cost/cost_countries?countrycode=NO" TargetMode="External"/><Relationship Id="rId3" Type="http://schemas.openxmlformats.org/officeDocument/2006/relationships/image" Target="../media/image39.png"/><Relationship Id="rId21" Type="http://schemas.openxmlformats.org/officeDocument/2006/relationships/hyperlink" Target="http://www.cost.eu/about_cost/cost_countries?countrycode=NL" TargetMode="External"/><Relationship Id="rId7" Type="http://schemas.openxmlformats.org/officeDocument/2006/relationships/hyperlink" Target="http://www.cost.eu/about_cost/cost_countries?countrycode=PL" TargetMode="External"/><Relationship Id="rId12" Type="http://schemas.openxmlformats.org/officeDocument/2006/relationships/hyperlink" Target="http://www.cost.eu/about_cost/cost_countries?countrycode=PT" TargetMode="External"/><Relationship Id="rId17" Type="http://schemas.openxmlformats.org/officeDocument/2006/relationships/hyperlink" Target="http://www.cost.eu/about_cost/cost_countries?countrycode=RS" TargetMode="External"/><Relationship Id="rId25" Type="http://schemas.openxmlformats.org/officeDocument/2006/relationships/hyperlink" Target="http://www.cost.eu/about_cost/cost_countries?countrycode=EL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cost.eu/about_cost/cost_countries?countrycode=IT" TargetMode="External"/><Relationship Id="rId20" Type="http://schemas.openxmlformats.org/officeDocument/2006/relationships/hyperlink" Target="http://www.cost.eu/about_cost/cost_countries?countrycode=D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st.eu/about_cost/cost_countries?countrycode=HU" TargetMode="External"/><Relationship Id="rId11" Type="http://schemas.openxmlformats.org/officeDocument/2006/relationships/hyperlink" Target="http://www.cost.eu/about_cost/cost_countries?countrycode=IL" TargetMode="External"/><Relationship Id="rId24" Type="http://schemas.openxmlformats.org/officeDocument/2006/relationships/hyperlink" Target="http://www.cost.eu/about_cost/cost_countries?countrycode=CZ" TargetMode="External"/><Relationship Id="rId5" Type="http://schemas.openxmlformats.org/officeDocument/2006/relationships/hyperlink" Target="http://www.cost.eu/about_cost/cost_countries?countrycode=DK" TargetMode="External"/><Relationship Id="rId15" Type="http://schemas.openxmlformats.org/officeDocument/2006/relationships/hyperlink" Target="http://www.cost.eu/about_cost/cost_countries?countrycode=FR" TargetMode="External"/><Relationship Id="rId23" Type="http://schemas.openxmlformats.org/officeDocument/2006/relationships/hyperlink" Target="http://www.cost.eu/about_cost/cost_countries?countrycode=TR" TargetMode="External"/><Relationship Id="rId28" Type="http://schemas.openxmlformats.org/officeDocument/2006/relationships/hyperlink" Target="http://www.cost.eu/about_cost/cost_countries?countrycode=UK" TargetMode="External"/><Relationship Id="rId10" Type="http://schemas.openxmlformats.org/officeDocument/2006/relationships/hyperlink" Target="http://www.cost.eu/about_cost/cost_countries?countrycode=FI" TargetMode="External"/><Relationship Id="rId19" Type="http://schemas.openxmlformats.org/officeDocument/2006/relationships/hyperlink" Target="http://www.cost.eu/about_cost/cost_countries?countrycode=HR" TargetMode="External"/><Relationship Id="rId4" Type="http://schemas.openxmlformats.org/officeDocument/2006/relationships/hyperlink" Target="http://www.cost.eu/about_cost/cost_countries?countrycode=AT" TargetMode="External"/><Relationship Id="rId9" Type="http://schemas.openxmlformats.org/officeDocument/2006/relationships/hyperlink" Target="http://www.cost.eu/about_cost/cost_countries?countrycode=BE" TargetMode="External"/><Relationship Id="rId14" Type="http://schemas.openxmlformats.org/officeDocument/2006/relationships/hyperlink" Target="http://www.cost.eu/about_cost/cost_countries?countrycode=BG" TargetMode="External"/><Relationship Id="rId22" Type="http://schemas.openxmlformats.org/officeDocument/2006/relationships/hyperlink" Target="http://www.cost.eu/about_cost/cost_countries?countrycode=SK" TargetMode="External"/><Relationship Id="rId27" Type="http://schemas.openxmlformats.org/officeDocument/2006/relationships/hyperlink" Target="http://www.cost.eu/about_cost/cost_countries?countrycode=SI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981075"/>
            <a:ext cx="8135938" cy="1871663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b="1" dirty="0">
                <a:effectLst/>
              </a:rPr>
              <a:t>Photodissociation VUV de N</a:t>
            </a:r>
            <a:r>
              <a:rPr lang="fr-FR" sz="4000" b="1" baseline="-25000" dirty="0">
                <a:effectLst/>
              </a:rPr>
              <a:t>2</a:t>
            </a:r>
            <a:r>
              <a:rPr lang="fr-FR" sz="4000" b="1" dirty="0">
                <a:effectLst/>
              </a:rPr>
              <a:t> et de CO</a:t>
            </a:r>
            <a:r>
              <a:rPr lang="fr-FR" sz="4000" b="1" baseline="-25000" dirty="0">
                <a:effectLst/>
              </a:rPr>
              <a:t>2 </a:t>
            </a:r>
            <a:r>
              <a:rPr lang="fr-FR" sz="4000" b="1" dirty="0">
                <a:effectLst/>
              </a:rPr>
              <a:t>: Etat de l’art et </a:t>
            </a:r>
            <a:r>
              <a:rPr lang="fr-FR" sz="4000" b="1" dirty="0" smtClean="0">
                <a:effectLst/>
              </a:rPr>
              <a:t>perspectives</a:t>
            </a:r>
            <a:r>
              <a:rPr lang="fr-FR" sz="4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62313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dirty="0" err="1" smtClean="0">
                <a:latin typeface="Times New Roman" pitchFamily="18" charset="0"/>
              </a:rPr>
              <a:t>Majdi</a:t>
            </a:r>
            <a:r>
              <a:rPr lang="fr-FR" sz="2800" dirty="0" smtClean="0">
                <a:latin typeface="Times New Roman" pitchFamily="18" charset="0"/>
              </a:rPr>
              <a:t> HOCHLAF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dirty="0" smtClean="0">
                <a:latin typeface="Times New Roman" pitchFamily="18" charset="0"/>
              </a:rPr>
              <a:t>Laboratoire Modélisation et Simulation Multi Echelle (MSME UMR 8208 CNRS), Université Paris-Est 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5300663"/>
            <a:ext cx="4816475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0175"/>
            <a:ext cx="8064500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ZoneTexte 1"/>
          <p:cNvSpPr txBox="1">
            <a:spLocks noChangeArrowheads="1"/>
          </p:cNvSpPr>
          <p:nvPr/>
        </p:nvSpPr>
        <p:spPr bwMode="auto">
          <a:xfrm>
            <a:off x="7078663" y="6381750"/>
            <a:ext cx="922337" cy="4619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400"/>
              <a:t>Milan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23913"/>
            <a:ext cx="4427538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823913"/>
            <a:ext cx="4075112" cy="417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6092825"/>
            <a:ext cx="26384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ZoneTexte 1"/>
          <p:cNvSpPr txBox="1">
            <a:spLocks noChangeArrowheads="1"/>
          </p:cNvSpPr>
          <p:nvPr/>
        </p:nvSpPr>
        <p:spPr bwMode="auto">
          <a:xfrm>
            <a:off x="531813" y="5116513"/>
            <a:ext cx="3865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/>
              <a:t>Pulses IR de durée 15-fs (800 nm)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849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6387" name="Groupe 1"/>
          <p:cNvGrpSpPr>
            <a:grpSpLocks/>
          </p:cNvGrpSpPr>
          <p:nvPr/>
        </p:nvGrpSpPr>
        <p:grpSpPr bwMode="auto">
          <a:xfrm>
            <a:off x="177800" y="-46038"/>
            <a:ext cx="9290050" cy="6427788"/>
            <a:chOff x="106520" y="404664"/>
            <a:chExt cx="9290016" cy="6427779"/>
          </a:xfrm>
        </p:grpSpPr>
        <p:sp>
          <p:nvSpPr>
            <p:cNvPr id="31" name="Ellipse 30"/>
            <p:cNvSpPr/>
            <p:nvPr/>
          </p:nvSpPr>
          <p:spPr>
            <a:xfrm>
              <a:off x="106520" y="3384398"/>
              <a:ext cx="657223" cy="6572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63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564" y="404664"/>
              <a:ext cx="5727576" cy="6175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Ellipse 29"/>
            <p:cNvSpPr/>
            <p:nvPr/>
          </p:nvSpPr>
          <p:spPr>
            <a:xfrm>
              <a:off x="1366990" y="3424086"/>
              <a:ext cx="657223" cy="6572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5" name="Connecteur droit 4"/>
            <p:cNvCxnSpPr/>
            <p:nvPr/>
          </p:nvCxnSpPr>
          <p:spPr>
            <a:xfrm>
              <a:off x="7956679" y="3713010"/>
              <a:ext cx="450848" cy="0"/>
            </a:xfrm>
            <a:prstGeom prst="line">
              <a:avLst/>
            </a:prstGeom>
            <a:ln w="76200">
              <a:solidFill>
                <a:srgbClr val="E2A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e 25"/>
            <p:cNvSpPr/>
            <p:nvPr/>
          </p:nvSpPr>
          <p:spPr>
            <a:xfrm>
              <a:off x="8383715" y="3384398"/>
              <a:ext cx="657223" cy="6572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639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950668"/>
              <a:ext cx="1990725" cy="179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Flèche courbée vers le haut 15"/>
            <p:cNvSpPr/>
            <p:nvPr/>
          </p:nvSpPr>
          <p:spPr>
            <a:xfrm>
              <a:off x="539552" y="1412777"/>
              <a:ext cx="8004348" cy="1728192"/>
            </a:xfrm>
            <a:prstGeom prst="curvedUpArrow">
              <a:avLst/>
            </a:prstGeom>
            <a:solidFill>
              <a:srgbClr val="C00000"/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6396" name="Titre 1"/>
            <p:cNvSpPr txBox="1">
              <a:spLocks/>
            </p:cNvSpPr>
            <p:nvPr/>
          </p:nvSpPr>
          <p:spPr bwMode="auto">
            <a:xfrm>
              <a:off x="1281198" y="3285583"/>
              <a:ext cx="889039" cy="851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sz="4400" b="1">
                  <a:solidFill>
                    <a:srgbClr val="E2AC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fr-FR" sz="4400" b="1" baseline="30000">
                  <a:solidFill>
                    <a:srgbClr val="E2AC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fr-FR" sz="4400" b="1">
                  <a:solidFill>
                    <a:srgbClr val="E2AC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4400" b="1" baseline="30000">
                  <a:solidFill>
                    <a:srgbClr val="E2AC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fr-FR" sz="4400" b="1">
                <a:solidFill>
                  <a:srgbClr val="E2AC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Éclair 11"/>
            <p:cNvSpPr/>
            <p:nvPr/>
          </p:nvSpPr>
          <p:spPr>
            <a:xfrm flipH="1" flipV="1">
              <a:off x="7596336" y="3898198"/>
              <a:ext cx="1224136" cy="1907066"/>
            </a:xfrm>
            <a:prstGeom prst="lightningBolt">
              <a:avLst/>
            </a:prstGeom>
            <a:solidFill>
              <a:srgbClr val="58267E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19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6398" name="Titre 1"/>
            <p:cNvSpPr txBox="1">
              <a:spLocks/>
            </p:cNvSpPr>
            <p:nvPr/>
          </p:nvSpPr>
          <p:spPr bwMode="auto">
            <a:xfrm>
              <a:off x="7659527" y="5670376"/>
              <a:ext cx="1088937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sz="2000" b="1">
                  <a:solidFill>
                    <a:srgbClr val="58267E"/>
                  </a:solidFill>
                  <a:latin typeface="Times New Roman" pitchFamily="18" charset="0"/>
                  <a:cs typeface="Times New Roman" pitchFamily="18" charset="0"/>
                </a:rPr>
                <a:t>VUV </a:t>
              </a:r>
            </a:p>
            <a:p>
              <a:pPr algn="ctr" eaLnBrk="1" hangingPunct="1"/>
              <a:r>
                <a:rPr lang="fr-FR" sz="2000" b="1">
                  <a:solidFill>
                    <a:srgbClr val="58267E"/>
                  </a:solidFill>
                  <a:latin typeface="Times New Roman" pitchFamily="18" charset="0"/>
                  <a:cs typeface="Times New Roman" pitchFamily="18" charset="0"/>
                </a:rPr>
                <a:t>+ NIR/Vis</a:t>
              </a:r>
            </a:p>
          </p:txBody>
        </p:sp>
        <p:sp>
          <p:nvSpPr>
            <p:cNvPr id="118" name="Ellipse 117"/>
            <p:cNvSpPr/>
            <p:nvPr/>
          </p:nvSpPr>
          <p:spPr>
            <a:xfrm>
              <a:off x="7299457" y="3384398"/>
              <a:ext cx="657223" cy="6572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400" name="Titre 1"/>
            <p:cNvSpPr txBox="1">
              <a:spLocks/>
            </p:cNvSpPr>
            <p:nvPr/>
          </p:nvSpPr>
          <p:spPr bwMode="auto">
            <a:xfrm>
              <a:off x="6948264" y="3123100"/>
              <a:ext cx="2448272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sz="4400" b="1">
                  <a:solidFill>
                    <a:srgbClr val="E2AC00"/>
                  </a:solidFill>
                  <a:latin typeface="Times New Roman" pitchFamily="18" charset="0"/>
                  <a:cs typeface="Times New Roman" pitchFamily="18" charset="0"/>
                </a:rPr>
                <a:t>N     N</a:t>
              </a:r>
            </a:p>
          </p:txBody>
        </p:sp>
        <p:sp>
          <p:nvSpPr>
            <p:cNvPr id="16401" name="ZoneTexte 5"/>
            <p:cNvSpPr txBox="1">
              <a:spLocks noChangeArrowheads="1"/>
            </p:cNvSpPr>
            <p:nvPr/>
          </p:nvSpPr>
          <p:spPr bwMode="auto">
            <a:xfrm>
              <a:off x="7838008" y="5085184"/>
              <a:ext cx="5693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atto</a:t>
              </a:r>
            </a:p>
            <a:p>
              <a:pPr algn="ctr" eaLnBrk="1" hangingPunct="1"/>
              <a:r>
                <a:rPr lang="fr-FR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sec</a:t>
              </a: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179545" y="6237132"/>
              <a:ext cx="2376479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avec flèche 130"/>
            <p:cNvCxnSpPr/>
            <p:nvPr/>
          </p:nvCxnSpPr>
          <p:spPr>
            <a:xfrm flipV="1">
              <a:off x="250982" y="4581371"/>
              <a:ext cx="0" cy="174624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6" descr="Wallpapers , Images &amp; Photos pour fleche design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4077072"/>
              <a:ext cx="5246240" cy="1944216"/>
            </a:xfrm>
            <a:prstGeom prst="rect">
              <a:avLst/>
            </a:prstGeom>
            <a:noFill/>
            <a:scene3d>
              <a:camera prst="orthographicFront">
                <a:rot lat="1080000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05" name="Titre 1"/>
            <p:cNvSpPr txBox="1">
              <a:spLocks/>
            </p:cNvSpPr>
            <p:nvPr/>
          </p:nvSpPr>
          <p:spPr bwMode="auto">
            <a:xfrm>
              <a:off x="157946" y="4221088"/>
              <a:ext cx="885662" cy="710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sz="20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E(R)</a:t>
              </a:r>
            </a:p>
          </p:txBody>
        </p:sp>
        <p:sp>
          <p:nvSpPr>
            <p:cNvPr id="16406" name="Titre 1"/>
            <p:cNvSpPr txBox="1">
              <a:spLocks/>
            </p:cNvSpPr>
            <p:nvPr/>
          </p:nvSpPr>
          <p:spPr bwMode="auto">
            <a:xfrm>
              <a:off x="506788" y="6381328"/>
              <a:ext cx="680836" cy="45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sz="20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16407" name="Titre 1"/>
            <p:cNvSpPr txBox="1">
              <a:spLocks/>
            </p:cNvSpPr>
            <p:nvPr/>
          </p:nvSpPr>
          <p:spPr bwMode="auto">
            <a:xfrm>
              <a:off x="7831982" y="3243485"/>
              <a:ext cx="680836" cy="45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sz="20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16408" name="Titre 1"/>
            <p:cNvSpPr txBox="1">
              <a:spLocks/>
            </p:cNvSpPr>
            <p:nvPr/>
          </p:nvSpPr>
          <p:spPr bwMode="auto">
            <a:xfrm>
              <a:off x="395536" y="5166320"/>
              <a:ext cx="885662" cy="710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sz="54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fr-FR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Explosion 1 142"/>
            <p:cNvSpPr/>
            <p:nvPr/>
          </p:nvSpPr>
          <p:spPr>
            <a:xfrm>
              <a:off x="3743470" y="765026"/>
              <a:ext cx="1944680" cy="1368423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410" name="Titre 1"/>
            <p:cNvSpPr txBox="1">
              <a:spLocks/>
            </p:cNvSpPr>
            <p:nvPr/>
          </p:nvSpPr>
          <p:spPr bwMode="auto">
            <a:xfrm>
              <a:off x="4211960" y="962685"/>
              <a:ext cx="1224136" cy="81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sz="4400" b="1">
                  <a:solidFill>
                    <a:srgbClr val="E2AC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fr-FR" sz="4400" b="1" baseline="-25000">
                  <a:solidFill>
                    <a:srgbClr val="E2AC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fr-FR" sz="4400" b="1" baseline="30000">
                  <a:solidFill>
                    <a:srgbClr val="E2AC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fr-FR" sz="5400" b="1">
                <a:solidFill>
                  <a:srgbClr val="E2AC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11" name="Titre 1"/>
            <p:cNvSpPr txBox="1">
              <a:spLocks/>
            </p:cNvSpPr>
            <p:nvPr/>
          </p:nvSpPr>
          <p:spPr bwMode="auto">
            <a:xfrm>
              <a:off x="106520" y="3285583"/>
              <a:ext cx="650039" cy="818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sz="4400" b="1">
                  <a:solidFill>
                    <a:srgbClr val="E2AC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16412" name="Titre 1"/>
            <p:cNvSpPr txBox="1">
              <a:spLocks/>
            </p:cNvSpPr>
            <p:nvPr/>
          </p:nvSpPr>
          <p:spPr bwMode="auto">
            <a:xfrm>
              <a:off x="717605" y="3303451"/>
              <a:ext cx="650039" cy="818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sz="4400" b="1">
                  <a:solidFill>
                    <a:srgbClr val="E2AC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</p:grpSp>
      <p:sp>
        <p:nvSpPr>
          <p:cNvPr id="16388" name="ZoneTexte 27"/>
          <p:cNvSpPr txBox="1">
            <a:spLocks noChangeArrowheads="1"/>
          </p:cNvSpPr>
          <p:nvPr/>
        </p:nvSpPr>
        <p:spPr bwMode="auto">
          <a:xfrm>
            <a:off x="88900" y="327025"/>
            <a:ext cx="2635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>
                <a:solidFill>
                  <a:srgbClr val="002060"/>
                </a:solidFill>
              </a:rPr>
              <a:t>Pulses NIR/Vis</a:t>
            </a:r>
          </a:p>
          <a:p>
            <a:pPr eaLnBrk="1" hangingPunct="1"/>
            <a:r>
              <a:rPr lang="fr-FR" b="1">
                <a:solidFill>
                  <a:srgbClr val="002060"/>
                </a:solidFill>
              </a:rPr>
              <a:t>de durée 4-fs (800 nm)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44450"/>
            <a:ext cx="7500938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ZoneTexte 1"/>
          <p:cNvSpPr txBox="1">
            <a:spLocks noChangeArrowheads="1"/>
          </p:cNvSpPr>
          <p:nvPr/>
        </p:nvSpPr>
        <p:spPr bwMode="auto">
          <a:xfrm>
            <a:off x="5292725" y="396875"/>
            <a:ext cx="2166938" cy="4619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400" b="1">
                <a:solidFill>
                  <a:srgbClr val="FFFF00"/>
                </a:solidFill>
              </a:rPr>
              <a:t>Interprétation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560388"/>
            <a:ext cx="7772400" cy="1500187"/>
          </a:xfrm>
        </p:spPr>
        <p:txBody>
          <a:bodyPr/>
          <a:lstStyle/>
          <a:p>
            <a:pPr algn="ctr">
              <a:defRPr/>
            </a:pPr>
            <a:r>
              <a:rPr lang="fr-FR" sz="4800" dirty="0"/>
              <a:t>Photodissociation VUV de </a:t>
            </a:r>
            <a:r>
              <a:rPr lang="fr-FR" sz="4800" dirty="0" smtClean="0"/>
              <a:t>CO</a:t>
            </a:r>
            <a:r>
              <a:rPr lang="fr-FR" sz="4800" baseline="-25000" dirty="0" smtClean="0">
                <a:latin typeface="Times New Roman" pitchFamily="18" charset="0"/>
              </a:rPr>
              <a:t>2</a:t>
            </a:r>
            <a:endParaRPr lang="fr-FR" sz="4800" dirty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349500"/>
            <a:ext cx="5184775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hemistry.ucdavis.edu/featured_stories/images/oct03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92138"/>
            <a:ext cx="9061450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30175"/>
            <a:ext cx="823912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292600"/>
            <a:ext cx="5184775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-171450"/>
            <a:ext cx="7523163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4970463"/>
            <a:ext cx="55340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ZoneTexte 1"/>
          <p:cNvSpPr txBox="1">
            <a:spLocks noChangeArrowheads="1"/>
          </p:cNvSpPr>
          <p:nvPr/>
        </p:nvSpPr>
        <p:spPr bwMode="auto">
          <a:xfrm>
            <a:off x="7164388" y="2133600"/>
            <a:ext cx="561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400" b="1"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21509" name="ZoneTexte 4"/>
          <p:cNvSpPr txBox="1">
            <a:spLocks noChangeArrowheads="1"/>
          </p:cNvSpPr>
          <p:nvPr/>
        </p:nvSpPr>
        <p:spPr bwMode="auto">
          <a:xfrm>
            <a:off x="7164388" y="1484313"/>
            <a:ext cx="56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400" b="1">
                <a:latin typeface="Times New Roman" pitchFamily="18" charset="0"/>
                <a:cs typeface="Times New Roman" pitchFamily="18" charset="0"/>
              </a:rPr>
              <a:t>(3)</a:t>
            </a:r>
          </a:p>
        </p:txBody>
      </p:sp>
      <p:sp>
        <p:nvSpPr>
          <p:cNvPr id="21510" name="ZoneTexte 5"/>
          <p:cNvSpPr txBox="1">
            <a:spLocks noChangeArrowheads="1"/>
          </p:cNvSpPr>
          <p:nvPr/>
        </p:nvSpPr>
        <p:spPr bwMode="auto">
          <a:xfrm>
            <a:off x="7164388" y="950913"/>
            <a:ext cx="56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400" b="1">
                <a:latin typeface="Times New Roman" pitchFamily="18" charset="0"/>
                <a:cs typeface="Times New Roman" pitchFamily="18" charset="0"/>
              </a:rPr>
              <a:t>(4)</a:t>
            </a:r>
          </a:p>
        </p:txBody>
      </p:sp>
      <p:grpSp>
        <p:nvGrpSpPr>
          <p:cNvPr id="10" name="Groupe 9"/>
          <p:cNvGrpSpPr>
            <a:grpSpLocks/>
          </p:cNvGrpSpPr>
          <p:nvPr/>
        </p:nvGrpSpPr>
        <p:grpSpPr bwMode="auto">
          <a:xfrm>
            <a:off x="1547813" y="1946275"/>
            <a:ext cx="6669087" cy="1730375"/>
            <a:chOff x="3059832" y="2204864"/>
            <a:chExt cx="5174411" cy="1473168"/>
          </a:xfrm>
        </p:grpSpPr>
        <p:sp>
          <p:nvSpPr>
            <p:cNvPr id="21512" name="ZoneTexte 10"/>
            <p:cNvSpPr txBox="1">
              <a:spLocks noChangeArrowheads="1"/>
            </p:cNvSpPr>
            <p:nvPr/>
          </p:nvSpPr>
          <p:spPr bwMode="auto">
            <a:xfrm>
              <a:off x="7812360" y="3284984"/>
              <a:ext cx="421883" cy="393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2400" b="1">
                  <a:latin typeface="Times New Roman" pitchFamily="18" charset="0"/>
                  <a:cs typeface="Times New Roman" pitchFamily="18" charset="0"/>
                </a:rPr>
                <a:t>(1)</a:t>
              </a:r>
              <a:endParaRPr lang="fr-FR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3059832" y="2204864"/>
              <a:ext cx="4751935" cy="1279900"/>
            </a:xfrm>
            <a:prstGeom prst="straightConnector1">
              <a:avLst/>
            </a:prstGeom>
            <a:ln w="5715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4319870" y="2500850"/>
              <a:ext cx="827709" cy="344640"/>
            </a:xfrm>
            <a:prstGeom prst="line">
              <a:avLst/>
            </a:prstGeom>
            <a:ln w="571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4572371" y="2300823"/>
              <a:ext cx="359659" cy="696038"/>
            </a:xfrm>
            <a:prstGeom prst="line">
              <a:avLst/>
            </a:prstGeom>
            <a:ln w="571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Une nouvelle physico-chimie « peu conventionnelle » et très peu connue</a:t>
            </a:r>
          </a:p>
          <a:p>
            <a:pPr>
              <a:defRPr/>
            </a:pPr>
            <a:r>
              <a:rPr lang="fr-FR" dirty="0" smtClean="0"/>
              <a:t>Processus très importants pour la physico-chimie atmosphérique et planétaire</a:t>
            </a:r>
          </a:p>
          <a:p>
            <a:pPr>
              <a:defRPr/>
            </a:pPr>
            <a:r>
              <a:rPr lang="fr-FR" dirty="0" smtClean="0"/>
              <a:t>Nécessité de nouveaux développements théoriques et expérimentaux</a:t>
            </a:r>
          </a:p>
          <a:p>
            <a:pPr marL="0" indent="0">
              <a:buNone/>
              <a:defRPr/>
            </a:pPr>
            <a:r>
              <a:rPr lang="fr-FR" dirty="0" smtClean="0">
                <a:sym typeface="Wingdings" panose="05000000000000000000" pitchFamily="2" charset="2"/>
              </a:rPr>
              <a:t> Très fortes interactions entre </a:t>
            </a:r>
            <a:r>
              <a:rPr lang="fr-FR" smtClean="0">
                <a:sym typeface="Wingdings" panose="05000000000000000000" pitchFamily="2" charset="2"/>
              </a:rPr>
              <a:t>différentes communautés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139826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latin typeface="Times New Roman" pitchFamily="18" charset="0"/>
              </a:rPr>
              <a:t>Remerciements</a:t>
            </a:r>
          </a:p>
        </p:txBody>
      </p:sp>
      <p:pic>
        <p:nvPicPr>
          <p:cNvPr id="23555" name="Picture 8" descr="nouveau-logo-du-cn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1052513"/>
            <a:ext cx="10255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14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0250" y="3789363"/>
            <a:ext cx="1884363" cy="863600"/>
          </a:xfr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5265738"/>
            <a:ext cx="8891587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latin typeface="Times New Roman" pitchFamily="18" charset="0"/>
              </a:rPr>
              <a:t>* PCMI (INSU, CNRS)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 New Roman" pitchFamily="18" charset="0"/>
              </a:rPr>
              <a:t>* European </a:t>
            </a:r>
            <a:r>
              <a:rPr lang="en-US" sz="2800" dirty="0">
                <a:latin typeface="Times New Roman" pitchFamily="18" charset="0"/>
              </a:rPr>
              <a:t>Community’s Seventh Framework </a:t>
            </a:r>
            <a:r>
              <a:rPr lang="en-US" sz="2800" dirty="0" err="1">
                <a:latin typeface="Times New Roman" pitchFamily="18" charset="0"/>
              </a:rPr>
              <a:t>Programme</a:t>
            </a:r>
            <a:r>
              <a:rPr lang="en-US" sz="2800" dirty="0">
                <a:latin typeface="Times New Roman" pitchFamily="18" charset="0"/>
              </a:rPr>
              <a:t> (FP7/2007-2013) under grant agreement n° 317544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sz="2000" dirty="0" smtClean="0">
              <a:latin typeface="Times New Roman" pitchFamily="18" charset="0"/>
            </a:endParaRPr>
          </a:p>
        </p:txBody>
      </p:sp>
      <p:pic>
        <p:nvPicPr>
          <p:cNvPr id="23558" name="Picture 2" descr="http://www.univ-mlv.fr/fileadmin/templates/template_web_040509/common/images/structures/UPEM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052513"/>
            <a:ext cx="1976438" cy="10255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" descr="http://photos.wikimapia.org/p/00/02/25/16/40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3854450"/>
            <a:ext cx="1187450" cy="1187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ZoneTexte 14"/>
          <p:cNvSpPr txBox="1">
            <a:spLocks noChangeArrowheads="1"/>
          </p:cNvSpPr>
          <p:nvPr/>
        </p:nvSpPr>
        <p:spPr bwMode="auto">
          <a:xfrm>
            <a:off x="7412038" y="4581525"/>
            <a:ext cx="13096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Tunisie</a:t>
            </a:r>
            <a:endParaRPr lang="fr-FR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ZoneTexte 18"/>
          <p:cNvSpPr txBox="1">
            <a:spLocks noChangeArrowheads="1"/>
          </p:cNvSpPr>
          <p:nvPr/>
        </p:nvSpPr>
        <p:spPr bwMode="auto">
          <a:xfrm>
            <a:off x="4808538" y="4921250"/>
            <a:ext cx="2670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Arabie Saoudite</a:t>
            </a:r>
          </a:p>
        </p:txBody>
      </p:sp>
      <p:sp>
        <p:nvSpPr>
          <p:cNvPr id="23562" name="ZoneTexte 19"/>
          <p:cNvSpPr txBox="1">
            <a:spLocks noChangeArrowheads="1"/>
          </p:cNvSpPr>
          <p:nvPr/>
        </p:nvSpPr>
        <p:spPr bwMode="auto">
          <a:xfrm>
            <a:off x="6191250" y="549275"/>
            <a:ext cx="1260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France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825" y="908050"/>
            <a:ext cx="45720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/>
              <a:t>T. </a:t>
            </a:r>
            <a:r>
              <a:rPr lang="fr-FR" sz="2800" dirty="0" err="1"/>
              <a:t>Ayari</a:t>
            </a:r>
            <a:r>
              <a:rPr lang="fr-FR" sz="2800" dirty="0"/>
              <a:t>, H. </a:t>
            </a:r>
            <a:r>
              <a:rPr lang="fr-FR" sz="2800" dirty="0" err="1"/>
              <a:t>Ndome</a:t>
            </a:r>
            <a:endParaRPr lang="fr-FR" sz="2800" dirty="0"/>
          </a:p>
          <a:p>
            <a:pPr>
              <a:defRPr/>
            </a:pPr>
            <a:r>
              <a:rPr lang="fr-FR" sz="2800" dirty="0"/>
              <a:t>M. </a:t>
            </a:r>
            <a:r>
              <a:rPr lang="fr-FR" sz="2800" dirty="0" err="1"/>
              <a:t>Mogren</a:t>
            </a:r>
            <a:r>
              <a:rPr lang="fr-FR" sz="2800" dirty="0"/>
              <a:t> Al </a:t>
            </a:r>
            <a:r>
              <a:rPr lang="fr-FR" sz="2800" dirty="0" err="1"/>
              <a:t>Mogren</a:t>
            </a:r>
            <a:endParaRPr lang="fr-FR" sz="2800" dirty="0"/>
          </a:p>
          <a:p>
            <a:pPr>
              <a:defRPr/>
            </a:pPr>
            <a:r>
              <a:rPr lang="fr-FR" sz="2800" dirty="0"/>
              <a:t>D. </a:t>
            </a:r>
            <a:r>
              <a:rPr lang="fr-FR" sz="2800" dirty="0" err="1"/>
              <a:t>Hammoutène</a:t>
            </a:r>
            <a:endParaRPr lang="fr-FR" sz="2800" dirty="0"/>
          </a:p>
          <a:p>
            <a:pPr marL="514350" indent="-514350">
              <a:buFontTx/>
              <a:buAutoNum type="alphaUcPeriod"/>
              <a:defRPr/>
            </a:pPr>
            <a:r>
              <a:rPr lang="fr-FR" sz="2800" dirty="0"/>
              <a:t>Ben </a:t>
            </a:r>
            <a:r>
              <a:rPr lang="fr-FR" sz="2800" dirty="0" err="1"/>
              <a:t>Houria</a:t>
            </a:r>
            <a:endParaRPr lang="fr-FR" sz="2800" dirty="0"/>
          </a:p>
          <a:p>
            <a:pPr marL="514350" indent="-514350">
              <a:buFontTx/>
              <a:buAutoNum type="alphaUcPeriod"/>
              <a:defRPr/>
            </a:pPr>
            <a:r>
              <a:rPr lang="fr-FR" sz="2800" dirty="0"/>
              <a:t>C.Y. </a:t>
            </a:r>
            <a:r>
              <a:rPr lang="fr-FR" sz="2800" dirty="0" err="1"/>
              <a:t>Ng</a:t>
            </a:r>
            <a:r>
              <a:rPr lang="fr-FR" sz="2800" dirty="0"/>
              <a:t>, W. M. Jackson</a:t>
            </a:r>
          </a:p>
          <a:p>
            <a:pPr>
              <a:defRPr/>
            </a:pPr>
            <a:r>
              <a:rPr lang="fr-FR" sz="2800" dirty="0"/>
              <a:t>F. </a:t>
            </a:r>
            <a:r>
              <a:rPr lang="fr-FR" sz="2800" dirty="0" err="1"/>
              <a:t>Calegari</a:t>
            </a:r>
            <a:r>
              <a:rPr lang="fr-FR" sz="2800" dirty="0"/>
              <a:t>, M. </a:t>
            </a:r>
            <a:r>
              <a:rPr lang="fr-FR" sz="2800" dirty="0" err="1"/>
              <a:t>Nisoli</a:t>
            </a:r>
            <a:r>
              <a:rPr lang="fr-FR" sz="2800" dirty="0"/>
              <a:t> </a:t>
            </a:r>
          </a:p>
        </p:txBody>
      </p:sp>
      <p:pic>
        <p:nvPicPr>
          <p:cNvPr id="23564" name="Picture 21" descr="M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14"/>
          <a:stretch>
            <a:fillRect/>
          </a:stretch>
        </p:blipFill>
        <p:spPr bwMode="auto">
          <a:xfrm>
            <a:off x="3506788" y="3817938"/>
            <a:ext cx="1301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ZoneTexte 18"/>
          <p:cNvSpPr txBox="1">
            <a:spLocks noChangeArrowheads="1"/>
          </p:cNvSpPr>
          <p:nvPr/>
        </p:nvSpPr>
        <p:spPr bwMode="auto">
          <a:xfrm>
            <a:off x="3489325" y="4921250"/>
            <a:ext cx="1298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Algérie</a:t>
            </a:r>
          </a:p>
        </p:txBody>
      </p:sp>
      <p:pic>
        <p:nvPicPr>
          <p:cNvPr id="23566" name="Picture 23" descr="UC Davis Department of Chemist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07"/>
          <a:stretch>
            <a:fillRect/>
          </a:stretch>
        </p:blipFill>
        <p:spPr bwMode="auto">
          <a:xfrm>
            <a:off x="136525" y="4068763"/>
            <a:ext cx="32115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ZoneTexte 18"/>
          <p:cNvSpPr txBox="1">
            <a:spLocks noChangeArrowheads="1"/>
          </p:cNvSpPr>
          <p:nvPr/>
        </p:nvSpPr>
        <p:spPr bwMode="auto">
          <a:xfrm>
            <a:off x="1092200" y="4827588"/>
            <a:ext cx="90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USA</a:t>
            </a:r>
          </a:p>
        </p:txBody>
      </p:sp>
      <p:pic>
        <p:nvPicPr>
          <p:cNvPr id="23568" name="Picture 17" descr="Politecnico di Milan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2349500"/>
            <a:ext cx="188595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ZoneTexte 19"/>
          <p:cNvSpPr txBox="1">
            <a:spLocks noChangeArrowheads="1"/>
          </p:cNvSpPr>
          <p:nvPr/>
        </p:nvSpPr>
        <p:spPr bwMode="auto">
          <a:xfrm>
            <a:off x="6343650" y="3273425"/>
            <a:ext cx="9826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Italie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39826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dirty="0" smtClean="0"/>
              <a:t>Méthodologies vs. nature des systèmes moléculaires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8856663" cy="4525963"/>
          </a:xfrm>
        </p:spPr>
        <p:txBody>
          <a:bodyPr/>
          <a:lstStyle/>
          <a:p>
            <a:pPr eaLnBrk="1" hangingPunct="1">
              <a:defRPr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Etats de valence, valence-Rydberg</a:t>
            </a:r>
          </a:p>
          <a:p>
            <a:pPr eaLnBrk="1" hangingPunct="1">
              <a:defRPr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Dynamique très complexe: Etats électroniques stables, métastables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Calculs 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électroniques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3000" b="1" u="sng" dirty="0" smtClean="0">
                <a:latin typeface="Times New Roman" pitchFamily="18" charset="0"/>
                <a:cs typeface="Times New Roman" pitchFamily="18" charset="0"/>
              </a:rPr>
              <a:t>Corrélation électronique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Méthodes 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multi </a:t>
            </a:r>
            <a:r>
              <a:rPr lang="fr-FR" sz="3000" dirty="0" err="1" smtClean="0">
                <a:latin typeface="Times New Roman" pitchFamily="18" charset="0"/>
                <a:cs typeface="Times New Roman" pitchFamily="18" charset="0"/>
              </a:rPr>
              <a:t>configurationelles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(CASSCF + MRCI)</a:t>
            </a:r>
          </a:p>
          <a:p>
            <a:pPr eaLnBrk="1" hangingPunct="1">
              <a:defRPr/>
            </a:pP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Choix de la base: Nécessité d’incorporer des orbitales atomiques diffuses</a:t>
            </a:r>
          </a:p>
          <a:p>
            <a:pPr eaLnBrk="1" hangingPunct="1">
              <a:defRPr/>
            </a:pP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Espace actif 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augmenté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Propriétés</a:t>
            </a: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: moment dipolaire, moment de transition, couplages spin-orbite, couplage adiabatique, couplage 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rotationnel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279400" y="1522413"/>
            <a:ext cx="84423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2400">
              <a:solidFill>
                <a:srgbClr val="1F5C9F"/>
              </a:solidFill>
              <a:cs typeface="Times New Roman" pitchFamily="18" charset="0"/>
            </a:endParaRPr>
          </a:p>
          <a:p>
            <a:pPr algn="r" eaLnBrk="1" hangingPunct="1"/>
            <a:endParaRPr lang="en-US" sz="2400">
              <a:solidFill>
                <a:srgbClr val="1F5C9F"/>
              </a:solidFill>
              <a:cs typeface="Times New Roman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31800" y="2205038"/>
            <a:ext cx="9899650" cy="2879725"/>
          </a:xfrm>
        </p:spPr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hu-HU" sz="8800" dirty="0" smtClean="0">
                <a:solidFill>
                  <a:srgbClr val="FF0000"/>
                </a:solidFill>
              </a:rPr>
              <a:t>MOLIM</a:t>
            </a:r>
            <a:r>
              <a:rPr lang="hu-HU" sz="6600" dirty="0" smtClean="0">
                <a:solidFill>
                  <a:srgbClr val="FF0000"/>
                </a:solidFill>
              </a:rPr>
              <a:t> </a:t>
            </a:r>
            <a:br>
              <a:rPr lang="hu-HU" sz="6600" dirty="0" smtClean="0">
                <a:solidFill>
                  <a:srgbClr val="FF0000"/>
                </a:solidFill>
              </a:rPr>
            </a:br>
            <a:r>
              <a:rPr lang="hu-HU" sz="6600" dirty="0" smtClean="0">
                <a:solidFill>
                  <a:srgbClr val="FF0000"/>
                </a:solidFill>
              </a:rPr>
              <a:t>(</a:t>
            </a:r>
            <a:r>
              <a:rPr lang="hu-HU" sz="6600" dirty="0" err="1" smtClean="0">
                <a:solidFill>
                  <a:srgbClr val="FF0000"/>
                </a:solidFill>
              </a:rPr>
              <a:t>MOL</a:t>
            </a:r>
            <a:r>
              <a:rPr lang="hu-HU" sz="6600" dirty="0" err="1" smtClean="0">
                <a:solidFill>
                  <a:srgbClr val="FF5050"/>
                </a:solidFill>
              </a:rPr>
              <a:t>ecules</a:t>
            </a:r>
            <a:r>
              <a:rPr lang="hu-HU" sz="6600" dirty="0" smtClean="0">
                <a:solidFill>
                  <a:srgbClr val="FF0000"/>
                </a:solidFill>
              </a:rPr>
              <a:t> </a:t>
            </a:r>
            <a:r>
              <a:rPr lang="hu-HU" sz="6600" dirty="0" err="1" smtClean="0">
                <a:solidFill>
                  <a:srgbClr val="FF0000"/>
                </a:solidFill>
              </a:rPr>
              <a:t>I</a:t>
            </a:r>
            <a:r>
              <a:rPr lang="hu-HU" sz="6600" dirty="0" err="1" smtClean="0">
                <a:solidFill>
                  <a:srgbClr val="FF5050"/>
                </a:solidFill>
              </a:rPr>
              <a:t>n</a:t>
            </a:r>
            <a:r>
              <a:rPr lang="hu-HU" sz="6600" dirty="0" smtClean="0">
                <a:solidFill>
                  <a:srgbClr val="FF0000"/>
                </a:solidFill>
              </a:rPr>
              <a:t> </a:t>
            </a:r>
            <a:r>
              <a:rPr lang="hu-HU" sz="6600" dirty="0" err="1" smtClean="0">
                <a:solidFill>
                  <a:srgbClr val="FF0000"/>
                </a:solidFill>
              </a:rPr>
              <a:t>M</a:t>
            </a:r>
            <a:r>
              <a:rPr lang="hu-HU" sz="6600" dirty="0" err="1" smtClean="0">
                <a:solidFill>
                  <a:srgbClr val="FF5050"/>
                </a:solidFill>
              </a:rPr>
              <a:t>otion</a:t>
            </a:r>
            <a:r>
              <a:rPr lang="hu-HU" sz="6600" dirty="0" smtClean="0">
                <a:solidFill>
                  <a:srgbClr val="FF0000"/>
                </a:solidFill>
              </a:rPr>
              <a:t>)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476375" y="4652963"/>
            <a:ext cx="7056438" cy="1728787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fr-FR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Chair: </a:t>
            </a:r>
            <a:r>
              <a:rPr lang="en-GB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Attila G. </a:t>
            </a:r>
            <a:r>
              <a:rPr lang="en-GB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Császár</a:t>
            </a:r>
            <a:r>
              <a:rPr lang="hu-H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Hungary </a:t>
            </a:r>
            <a:endParaRPr lang="en-GB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Vice </a:t>
            </a:r>
            <a:r>
              <a:rPr lang="en-GB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Chair</a:t>
            </a:r>
            <a:r>
              <a:rPr lang="en-GB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Majdi</a:t>
            </a:r>
            <a:r>
              <a:rPr lang="en-GB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Hochlaf</a:t>
            </a:r>
            <a:r>
              <a:rPr lang="en-GB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France</a:t>
            </a:r>
          </a:p>
          <a:p>
            <a:pPr algn="ctr">
              <a:defRPr/>
            </a:pPr>
            <a:r>
              <a:rPr lang="en-GB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06/2015-05/2019</a:t>
            </a:r>
          </a:p>
          <a:p>
            <a:pPr algn="ctr">
              <a:defRPr/>
            </a:pPr>
            <a:r>
              <a:rPr lang="en-GB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http://cost-molim.eu/</a:t>
            </a:r>
          </a:p>
        </p:txBody>
      </p:sp>
      <p:pic>
        <p:nvPicPr>
          <p:cNvPr id="24581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2124075"/>
            <a:ext cx="5167312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7813" y="473075"/>
            <a:ext cx="386238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numbers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Participants: more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100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Countries: 28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0350"/>
            <a:ext cx="3621088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447675" y="2781300"/>
          <a:ext cx="8229600" cy="2714624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458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Austria</a:t>
                      </a:r>
                      <a:endParaRPr lang="fr-FR" sz="2000" b="1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Denmark</a:t>
                      </a:r>
                      <a:endParaRPr lang="fr-FR" sz="2000" b="1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Hungary</a:t>
                      </a:r>
                      <a:endParaRPr lang="fr-FR" sz="2000" b="1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Poland</a:t>
                      </a:r>
                      <a:endParaRPr lang="fr-FR" sz="2000" b="1" u="non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/>
                        </a:rPr>
                        <a:t>Spain</a:t>
                      </a:r>
                      <a:endParaRPr lang="fr-FR" sz="2000" b="1" u="non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Belgium</a:t>
                      </a:r>
                      <a:endParaRPr lang="fr-FR" sz="2000" b="1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/>
                        </a:rPr>
                        <a:t>Finland</a:t>
                      </a:r>
                      <a:endParaRPr lang="fr-FR" sz="2000" b="1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1"/>
                        </a:rPr>
                        <a:t>Israel</a:t>
                      </a:r>
                      <a:endParaRPr lang="fr-FR" sz="2000" b="1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2"/>
                        </a:rPr>
                        <a:t>Portugal</a:t>
                      </a:r>
                      <a:endParaRPr lang="fr-FR" sz="2000" b="1" u="non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3"/>
                        </a:rPr>
                        <a:t>Sweden</a:t>
                      </a:r>
                      <a:endParaRPr lang="fr-FR" sz="2000" b="1" u="non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4"/>
                        </a:rPr>
                        <a:t>Bulgaria</a:t>
                      </a:r>
                      <a:endParaRPr lang="fr-FR" sz="2000" b="1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5"/>
                        </a:rPr>
                        <a:t>France</a:t>
                      </a:r>
                      <a:endParaRPr lang="fr-FR" sz="2000" b="1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6"/>
                        </a:rPr>
                        <a:t>Italy</a:t>
                      </a:r>
                      <a:endParaRPr lang="fr-FR" sz="2000" b="1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7"/>
                        </a:rPr>
                        <a:t>Serbia</a:t>
                      </a:r>
                      <a:endParaRPr lang="fr-FR" sz="2000" b="1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8"/>
                        </a:rPr>
                        <a:t>Switzerland</a:t>
                      </a:r>
                      <a:endParaRPr lang="fr-FR" sz="2000" b="1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9"/>
                        </a:rPr>
                        <a:t>Croatia</a:t>
                      </a:r>
                      <a:endParaRPr lang="fr-FR" sz="2000" b="1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0"/>
                        </a:rPr>
                        <a:t>Germany</a:t>
                      </a:r>
                      <a:endParaRPr lang="fr-FR" sz="2000" b="1" u="non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1"/>
                        </a:rPr>
                        <a:t>Netherlands</a:t>
                      </a:r>
                      <a:endParaRPr lang="fr-FR" sz="2000" b="1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2"/>
                        </a:rPr>
                        <a:t>Slovakia</a:t>
                      </a:r>
                      <a:endParaRPr lang="fr-FR" sz="2000" b="1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3"/>
                        </a:rPr>
                        <a:t>Turkey</a:t>
                      </a:r>
                      <a:endParaRPr lang="fr-FR" sz="2000" b="1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</a:tr>
              <a:tr h="87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4"/>
                        </a:rPr>
                        <a:t>Czech</a:t>
                      </a:r>
                      <a:r>
                        <a:rPr lang="fr-FR" sz="2400" b="1" u="non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4"/>
                        </a:rPr>
                        <a:t> </a:t>
                      </a:r>
                      <a:r>
                        <a:rPr lang="fr-FR" sz="2400" b="1" u="non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4"/>
                        </a:rPr>
                        <a:t>Republic</a:t>
                      </a:r>
                      <a:endParaRPr lang="fr-FR" sz="2000" b="1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5"/>
                        </a:rPr>
                        <a:t>Greece</a:t>
                      </a:r>
                      <a:endParaRPr lang="fr-FR" sz="2000" b="1" u="non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6"/>
                        </a:rPr>
                        <a:t>Norway</a:t>
                      </a:r>
                      <a:endParaRPr lang="fr-FR" sz="2000" b="1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7"/>
                        </a:rPr>
                        <a:t>Slovenia</a:t>
                      </a:r>
                      <a:endParaRPr lang="fr-FR" sz="2000" b="1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8"/>
                        </a:rPr>
                        <a:t>United </a:t>
                      </a:r>
                      <a:r>
                        <a:rPr lang="fr-FR" sz="2400" b="1" u="non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8"/>
                        </a:rPr>
                        <a:t>Kingdom</a:t>
                      </a:r>
                      <a:endParaRPr lang="fr-FR" sz="2000" b="1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3" marB="19053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25642" name="Rectangle 7"/>
          <p:cNvSpPr>
            <a:spLocks noChangeArrowheads="1"/>
          </p:cNvSpPr>
          <p:nvPr/>
        </p:nvSpPr>
        <p:spPr bwMode="auto">
          <a:xfrm>
            <a:off x="3059113" y="5630863"/>
            <a:ext cx="3036887" cy="46196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Non-COST countries </a:t>
            </a:r>
            <a:endParaRPr lang="en-US" sz="2400" b="1"/>
          </a:p>
        </p:txBody>
      </p:sp>
      <p:sp>
        <p:nvSpPr>
          <p:cNvPr id="25643" name="Rectangle 9"/>
          <p:cNvSpPr>
            <a:spLocks noChangeArrowheads="1"/>
          </p:cNvSpPr>
          <p:nvPr/>
        </p:nvSpPr>
        <p:spPr bwMode="auto">
          <a:xfrm>
            <a:off x="3384550" y="2174875"/>
            <a:ext cx="2386013" cy="4619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hu-H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countries</a:t>
            </a:r>
            <a:r>
              <a:rPr lang="hu-H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b="1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952500" y="6172200"/>
          <a:ext cx="7364413" cy="45878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166004"/>
                <a:gridCol w="2166004"/>
                <a:gridCol w="2166004"/>
                <a:gridCol w="866401"/>
              </a:tblGrid>
              <a:tr h="458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Algeria</a:t>
                      </a:r>
                      <a:endParaRPr lang="fr-FR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49" marR="19049" marT="19053" marB="1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Morocco</a:t>
                      </a:r>
                      <a:endParaRPr lang="fr-FR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49" marR="19049" marT="19053" marB="1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Tunisia</a:t>
                      </a:r>
                      <a:endParaRPr lang="fr-FR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49" marR="19049" marT="19053" marB="1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7835900" y="7600950"/>
            <a:ext cx="571500" cy="365125"/>
          </a:xfr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22793C2-DBA0-41CD-AA2F-5764229565B8}" type="slidenum">
              <a:rPr lang="en-GB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55650" y="561975"/>
            <a:ext cx="8496300" cy="635000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</a:rPr>
              <a:t>Planned </a:t>
            </a:r>
            <a:r>
              <a:rPr lang="fr-FR" dirty="0" smtClean="0">
                <a:solidFill>
                  <a:schemeClr val="tx1"/>
                </a:solidFill>
              </a:rPr>
              <a:t>u</a:t>
            </a:r>
            <a:r>
              <a:rPr lang="en-GB" dirty="0" smtClean="0">
                <a:solidFill>
                  <a:schemeClr val="tx1"/>
                </a:solidFill>
              </a:rPr>
              <a:t>se </a:t>
            </a:r>
            <a:r>
              <a:rPr lang="en-GB" dirty="0">
                <a:solidFill>
                  <a:schemeClr val="tx1"/>
                </a:solidFill>
              </a:rPr>
              <a:t>of </a:t>
            </a:r>
            <a:r>
              <a:rPr lang="en-GB" dirty="0" smtClean="0">
                <a:solidFill>
                  <a:schemeClr val="tx1"/>
                </a:solidFill>
              </a:rPr>
              <a:t>COST instruments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61" name="Table Placeholder 5"/>
          <p:cNvGraphicFramePr>
            <a:graphicFrameLocks/>
          </p:cNvGraphicFramePr>
          <p:nvPr/>
        </p:nvGraphicFramePr>
        <p:xfrm>
          <a:off x="234950" y="1341438"/>
          <a:ext cx="8658225" cy="518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3205"/>
                <a:gridCol w="1597246"/>
                <a:gridCol w="1541444"/>
                <a:gridCol w="1627081"/>
                <a:gridCol w="1549249"/>
              </a:tblGrid>
              <a:tr h="3600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Activity (No.)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Year 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Year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MC/WG Meetings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0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STSMs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hu-HU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14888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Training Schools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Workshops or Conferences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823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Joint Publications (</a:t>
                      </a:r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)*</a:t>
                      </a:r>
                    </a:p>
                    <a:p>
                      <a:r>
                        <a:rPr lang="en-US" sz="2400" i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sz="1600" i="1" dirty="0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600" i="1" baseline="0" dirty="0" smtClean="0">
                          <a:solidFill>
                            <a:schemeClr val="tx1"/>
                          </a:solidFill>
                        </a:rPr>
                        <a:t>MOLIM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</a:rPr>
                        <a:t> acknowledged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72" name="Szövegdoboz 12"/>
          <p:cNvSpPr txBox="1">
            <a:spLocks noChangeArrowheads="1"/>
          </p:cNvSpPr>
          <p:nvPr/>
        </p:nvSpPr>
        <p:spPr bwMode="auto">
          <a:xfrm>
            <a:off x="11113" y="22225"/>
            <a:ext cx="941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/>
              <a:t>MOLIM</a:t>
            </a:r>
          </a:p>
        </p:txBody>
      </p:sp>
      <p:pic>
        <p:nvPicPr>
          <p:cNvPr id="26673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3"/>
            <a:ext cx="12842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908050"/>
            <a:ext cx="9088437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57225" y="3492500"/>
            <a:ext cx="7708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MERCI POUR VOTRE ATTENTION</a:t>
            </a:r>
          </a:p>
        </p:txBody>
      </p:sp>
      <p:sp>
        <p:nvSpPr>
          <p:cNvPr id="27652" name="ZoneTexte 1"/>
          <p:cNvSpPr txBox="1">
            <a:spLocks noChangeArrowheads="1"/>
          </p:cNvSpPr>
          <p:nvPr/>
        </p:nvSpPr>
        <p:spPr bwMode="auto">
          <a:xfrm>
            <a:off x="261938" y="5805488"/>
            <a:ext cx="1058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400" b="1"/>
              <a:t>NASA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133600"/>
            <a:ext cx="8229600" cy="11398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3600" dirty="0" err="1" smtClean="0">
                <a:latin typeface="Times New Roman" pitchFamily="18" charset="0"/>
              </a:rPr>
              <a:t>Prédissoication</a:t>
            </a:r>
            <a:r>
              <a:rPr lang="fr-FR" sz="3600" dirty="0" smtClean="0">
                <a:latin typeface="Times New Roman" pitchFamily="18" charset="0"/>
              </a:rPr>
              <a:t> Spin-orbite de 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smtClean="0">
                <a:latin typeface="Times New Roman" pitchFamily="18" charset="0"/>
              </a:rPr>
              <a:t>Choix de la base 2: Etat A de SH</a:t>
            </a:r>
            <a:br>
              <a:rPr lang="fr-FR" sz="3200" smtClean="0">
                <a:latin typeface="Times New Roman" pitchFamily="18" charset="0"/>
              </a:rPr>
            </a:br>
            <a:r>
              <a:rPr lang="fr-FR" sz="3200" smtClean="0"/>
              <a:t> </a:t>
            </a:r>
            <a:r>
              <a:rPr lang="en-US" sz="3200" smtClean="0">
                <a:latin typeface="Times New Roman" pitchFamily="18" charset="0"/>
              </a:rPr>
              <a:t>A</a:t>
            </a:r>
            <a:r>
              <a:rPr lang="en-US" sz="3200" baseline="30000" smtClean="0">
                <a:latin typeface="Times New Roman" pitchFamily="18" charset="0"/>
              </a:rPr>
              <a:t>2</a:t>
            </a:r>
            <a:r>
              <a:rPr lang="en-US" sz="3200" smtClean="0">
                <a:latin typeface="Symbol" pitchFamily="18" charset="2"/>
              </a:rPr>
              <a:t>S</a:t>
            </a:r>
            <a:r>
              <a:rPr lang="en-US" sz="3200" baseline="30000" smtClean="0">
                <a:latin typeface="Times New Roman" pitchFamily="18" charset="0"/>
              </a:rPr>
              <a:t>+</a:t>
            </a:r>
            <a:r>
              <a:rPr lang="en-US" sz="3200" smtClean="0">
                <a:latin typeface="Times New Roman" pitchFamily="18" charset="0"/>
              </a:rPr>
              <a:t>: …(4</a:t>
            </a:r>
            <a:r>
              <a:rPr lang="en-US" sz="3200" smtClean="0">
                <a:latin typeface="Symbol" pitchFamily="18" charset="2"/>
                <a:sym typeface="Symbol" pitchFamily="18" charset="2"/>
              </a:rPr>
              <a:t></a:t>
            </a:r>
            <a:r>
              <a:rPr lang="en-US" sz="3200" smtClean="0">
                <a:latin typeface="Times New Roman" pitchFamily="18" charset="0"/>
              </a:rPr>
              <a:t>)</a:t>
            </a:r>
            <a:r>
              <a:rPr lang="en-US" sz="3200" baseline="30000" smtClean="0">
                <a:latin typeface="Times New Roman" pitchFamily="18" charset="0"/>
              </a:rPr>
              <a:t>2</a:t>
            </a:r>
            <a:r>
              <a:rPr lang="en-US" sz="3200" smtClean="0">
                <a:latin typeface="Times New Roman" pitchFamily="18" charset="0"/>
              </a:rPr>
              <a:t>(5</a:t>
            </a:r>
            <a:r>
              <a:rPr lang="en-US" sz="3200" smtClean="0">
                <a:latin typeface="Symbol" pitchFamily="18" charset="2"/>
                <a:sym typeface="Symbol" pitchFamily="18" charset="2"/>
              </a:rPr>
              <a:t></a:t>
            </a:r>
            <a:r>
              <a:rPr lang="en-US" sz="3200" smtClean="0">
                <a:latin typeface="Times New Roman" pitchFamily="18" charset="0"/>
              </a:rPr>
              <a:t>)</a:t>
            </a:r>
            <a:r>
              <a:rPr lang="en-US" sz="3200" baseline="30000" smtClean="0">
                <a:latin typeface="Times New Roman" pitchFamily="18" charset="0"/>
              </a:rPr>
              <a:t>1</a:t>
            </a:r>
            <a:r>
              <a:rPr lang="en-US" sz="3200" smtClean="0">
                <a:latin typeface="Times New Roman" pitchFamily="18" charset="0"/>
              </a:rPr>
              <a:t>(2</a:t>
            </a:r>
            <a:r>
              <a:rPr lang="en-US" sz="3200" smtClean="0">
                <a:latin typeface="Symbol" pitchFamily="18" charset="2"/>
              </a:rPr>
              <a:t>P</a:t>
            </a:r>
            <a:r>
              <a:rPr lang="en-US" sz="3200" smtClean="0">
                <a:latin typeface="Times New Roman" pitchFamily="18" charset="0"/>
              </a:rPr>
              <a:t>)</a:t>
            </a:r>
            <a:r>
              <a:rPr lang="en-US" sz="3200" baseline="30000" smtClean="0">
                <a:latin typeface="Times New Roman" pitchFamily="18" charset="0"/>
              </a:rPr>
              <a:t>4</a:t>
            </a:r>
            <a:r>
              <a:rPr lang="fr-FR" sz="3200" smtClean="0">
                <a:latin typeface="Times New Roman" pitchFamily="18" charset="0"/>
              </a:rPr>
              <a:t> </a:t>
            </a:r>
            <a:br>
              <a:rPr lang="fr-FR" sz="3200" smtClean="0">
                <a:latin typeface="Times New Roman" pitchFamily="18" charset="0"/>
              </a:rPr>
            </a:br>
            <a:r>
              <a:rPr lang="fr-FR" sz="3200" smtClean="0">
                <a:latin typeface="Times New Roman" pitchFamily="18" charset="0"/>
              </a:rPr>
              <a:t>OM (5</a:t>
            </a:r>
            <a:r>
              <a:rPr lang="fr-FR" sz="3200" smtClean="0">
                <a:latin typeface="Symbol" pitchFamily="18" charset="2"/>
              </a:rPr>
              <a:t>s</a:t>
            </a:r>
            <a:r>
              <a:rPr lang="fr-FR" sz="3200" smtClean="0">
                <a:latin typeface="Times New Roman" pitchFamily="18" charset="0"/>
              </a:rPr>
              <a:t>) : possède un caractère valence-Rydberg</a:t>
            </a:r>
          </a:p>
        </p:txBody>
      </p:sp>
      <p:pic>
        <p:nvPicPr>
          <p:cNvPr id="29699" name="Picture 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28"/>
          <a:stretch>
            <a:fillRect/>
          </a:stretch>
        </p:blipFill>
        <p:spPr>
          <a:xfrm>
            <a:off x="4716463" y="1844675"/>
            <a:ext cx="4337050" cy="2968625"/>
          </a:xfrm>
          <a:noFill/>
        </p:spPr>
      </p:pic>
      <p:sp>
        <p:nvSpPr>
          <p:cNvPr id="31766" name="Rectangle 22"/>
          <p:cNvSpPr>
            <a:spLocks noGrp="1" noChangeArrowheads="1"/>
          </p:cNvSpPr>
          <p:nvPr>
            <p:ph sz="quarter" idx="2"/>
          </p:nvPr>
        </p:nvSpPr>
        <p:spPr>
          <a:xfrm>
            <a:off x="4648200" y="1412875"/>
            <a:ext cx="4244975" cy="604838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smtClean="0">
                <a:latin typeface="Times New Roman" pitchFamily="18" charset="0"/>
              </a:rPr>
              <a:t>Base: </a:t>
            </a:r>
            <a:r>
              <a:rPr lang="fr-FR" sz="2400" i="1" smtClean="0">
                <a:latin typeface="Times New Roman" pitchFamily="18" charset="0"/>
              </a:rPr>
              <a:t>spdfg(h)</a:t>
            </a:r>
            <a:r>
              <a:rPr lang="fr-FR" sz="2400" smtClean="0">
                <a:latin typeface="Times New Roman" pitchFamily="18" charset="0"/>
              </a:rPr>
              <a:t> cc-pV5Z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4503738" y="5157788"/>
            <a:ext cx="44608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fr-FR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Base: </a:t>
            </a:r>
            <a:r>
              <a:rPr lang="fr-FR" sz="24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aug </a:t>
            </a:r>
            <a:r>
              <a:rPr lang="fr-FR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cc-pV6Z 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TW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charset="-120"/>
              </a:rPr>
              <a:t> </a:t>
            </a:r>
            <a:r>
              <a:rPr lang="en-GB" altLang="zh-TW" sz="24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新細明體" charset="-120"/>
              </a:rPr>
              <a:t>w</a:t>
            </a:r>
            <a:r>
              <a:rPr lang="en-GB" altLang="zh-TW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charset="-120"/>
              </a:rPr>
              <a:t>e</a:t>
            </a:r>
            <a:r>
              <a:rPr lang="en-GB" altLang="zh-TW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charset="-120"/>
              </a:rPr>
              <a:t> = 1957.6 et </a:t>
            </a:r>
            <a:r>
              <a:rPr lang="en-GB" altLang="zh-TW" sz="24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新細明體" charset="-120"/>
              </a:rPr>
              <a:t>w</a:t>
            </a:r>
            <a:r>
              <a:rPr lang="en-GB" altLang="zh-TW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charset="-120"/>
              </a:rPr>
              <a:t>e</a:t>
            </a:r>
            <a:r>
              <a:rPr lang="en-GB" altLang="zh-TW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charset="-120"/>
              </a:rPr>
              <a:t>x</a:t>
            </a:r>
            <a:r>
              <a:rPr lang="en-GB" altLang="zh-TW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charset="-120"/>
              </a:rPr>
              <a:t>e</a:t>
            </a:r>
            <a:r>
              <a:rPr lang="en-GB" altLang="zh-TW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charset="-120"/>
              </a:rPr>
              <a:t>  = 85.1 cm</a:t>
            </a:r>
            <a:r>
              <a:rPr lang="en-GB" altLang="zh-TW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charset="-120"/>
              </a:rPr>
              <a:t>-1</a:t>
            </a:r>
            <a:r>
              <a:rPr lang="fr-FR" altLang="zh-TW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charset="-120"/>
              </a:rPr>
              <a:t>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r-FR" altLang="zh-TW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charset="-120"/>
              </a:rPr>
              <a:t>V. Brites, D. Hammoutène et M. Hochlaf. J. Phys. B. </a:t>
            </a:r>
            <a:r>
              <a:rPr lang="fr-FR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41</a:t>
            </a: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045101 (2008)</a:t>
            </a:r>
            <a:r>
              <a:rPr lang="fr-FR" altLang="zh-TW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charset="-120"/>
              </a:rPr>
              <a:t>.</a:t>
            </a:r>
            <a:endParaRPr lang="fr-FR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新細明體" charset="-120"/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5292725" y="4797425"/>
            <a:ext cx="33845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Thèse F. Khadri (U. Tunis)</a:t>
            </a:r>
          </a:p>
        </p:txBody>
      </p:sp>
      <p:pic>
        <p:nvPicPr>
          <p:cNvPr id="29703" name="Picture 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12875"/>
            <a:ext cx="4321175" cy="5111750"/>
          </a:xfrm>
          <a:solidFill>
            <a:schemeClr val="tx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8AE8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3995738" y="1341438"/>
            <a:ext cx="4968875" cy="6048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z="2000" smtClean="0">
                <a:latin typeface="Times New Roman" pitchFamily="18" charset="0"/>
              </a:rPr>
              <a:t>Evolution des éléments de matrice spin-orbite entre les états A</a:t>
            </a:r>
            <a:r>
              <a:rPr lang="en-GB" sz="2000" baseline="30000" smtClean="0">
                <a:latin typeface="Times New Roman" pitchFamily="18" charset="0"/>
              </a:rPr>
              <a:t>2</a:t>
            </a:r>
            <a:r>
              <a:rPr lang="en-GB" sz="2000" smtClean="0">
                <a:latin typeface="Symbol" pitchFamily="18" charset="2"/>
              </a:rPr>
              <a:t>S</a:t>
            </a:r>
            <a:r>
              <a:rPr lang="en-GB" sz="2000" baseline="30000" smtClean="0">
                <a:latin typeface="Times New Roman" pitchFamily="18" charset="0"/>
              </a:rPr>
              <a:t>+</a:t>
            </a:r>
            <a:r>
              <a:rPr lang="en-GB" sz="2000" smtClean="0">
                <a:latin typeface="Times New Roman" pitchFamily="18" charset="0"/>
              </a:rPr>
              <a:t>, </a:t>
            </a:r>
            <a:r>
              <a:rPr lang="en-GB" sz="2000" baseline="30000" smtClean="0">
                <a:latin typeface="Times New Roman" pitchFamily="18" charset="0"/>
              </a:rPr>
              <a:t>4</a:t>
            </a:r>
            <a:r>
              <a:rPr lang="en-GB" sz="2000" smtClean="0">
                <a:latin typeface="Symbol" pitchFamily="18" charset="2"/>
              </a:rPr>
              <a:t>S</a:t>
            </a:r>
            <a:r>
              <a:rPr lang="en-GB" sz="2000" baseline="30000" smtClean="0">
                <a:latin typeface="Times New Roman" pitchFamily="18" charset="0"/>
              </a:rPr>
              <a:t>-</a:t>
            </a:r>
            <a:r>
              <a:rPr lang="en-GB" sz="2000" smtClean="0">
                <a:latin typeface="Times New Roman" pitchFamily="18" charset="0"/>
              </a:rPr>
              <a:t>, </a:t>
            </a:r>
            <a:r>
              <a:rPr lang="en-GB" sz="2000" baseline="30000" smtClean="0">
                <a:latin typeface="Times New Roman" pitchFamily="18" charset="0"/>
              </a:rPr>
              <a:t>2</a:t>
            </a:r>
            <a:r>
              <a:rPr lang="en-GB" sz="2000" smtClean="0">
                <a:latin typeface="Symbol" pitchFamily="18" charset="2"/>
              </a:rPr>
              <a:t>S</a:t>
            </a:r>
            <a:r>
              <a:rPr lang="en-GB" sz="2000" baseline="30000" smtClean="0">
                <a:latin typeface="Times New Roman" pitchFamily="18" charset="0"/>
              </a:rPr>
              <a:t>-</a:t>
            </a:r>
            <a:r>
              <a:rPr lang="en-GB" sz="2000" smtClean="0">
                <a:latin typeface="Times New Roman" pitchFamily="18" charset="0"/>
              </a:rPr>
              <a:t> et </a:t>
            </a:r>
            <a:r>
              <a:rPr lang="en-GB" sz="2000" baseline="30000" smtClean="0">
                <a:latin typeface="Times New Roman" pitchFamily="18" charset="0"/>
              </a:rPr>
              <a:t>4</a:t>
            </a:r>
            <a:r>
              <a:rPr lang="en-GB" sz="2000" smtClean="0">
                <a:latin typeface="Symbol" pitchFamily="18" charset="2"/>
              </a:rPr>
              <a:t>P</a:t>
            </a:r>
            <a:r>
              <a:rPr lang="en-GB" sz="2000" smtClean="0">
                <a:latin typeface="Times New Roman" pitchFamily="18" charset="0"/>
              </a:rPr>
              <a:t> de SH</a:t>
            </a:r>
            <a:endParaRPr lang="fr-FR" sz="2000" smtClean="0">
              <a:latin typeface="Times New Roman" pitchFamily="18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284663" y="5516563"/>
            <a:ext cx="485933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TW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charset="-120"/>
              </a:rPr>
              <a:t>M. R. Manaa, Int. J. Quantum Chem.: Quantum Chem. Symp. </a:t>
            </a:r>
            <a:r>
              <a:rPr lang="en-GB" altLang="zh-TW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charset="-120"/>
              </a:rPr>
              <a:t>29</a:t>
            </a:r>
            <a:r>
              <a:rPr lang="en-GB" altLang="zh-TW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charset="-120"/>
              </a:rPr>
              <a:t>, 577 (1995).</a:t>
            </a:r>
            <a:r>
              <a:rPr lang="fr-FR" altLang="zh-TW" sz="240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rPr>
              <a:t> </a:t>
            </a:r>
            <a:endParaRPr lang="fr-FR" altLang="zh-TW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新細明體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r-FR" altLang="zh-TW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charset="-120"/>
              </a:rPr>
              <a:t>V. Brites, D. Hammoutène et M. Hochlaf. </a:t>
            </a: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J. Phys. B </a:t>
            </a:r>
            <a:r>
              <a:rPr lang="fr-FR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41</a:t>
            </a: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045101 (2008).</a:t>
            </a:r>
            <a:endParaRPr lang="fr-FR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新細明體" charset="-120"/>
            </a:endParaRPr>
          </a:p>
        </p:txBody>
      </p:sp>
      <p:pic>
        <p:nvPicPr>
          <p:cNvPr id="30724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628775"/>
            <a:ext cx="3630613" cy="4525963"/>
          </a:xfrm>
          <a:solidFill>
            <a:schemeClr val="tx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8AE8"/>
                  </a:outerShdw>
                </a:effectLst>
              </a14:hiddenEffects>
            </a:ext>
          </a:extLst>
        </p:spPr>
      </p:pic>
      <p:pic>
        <p:nvPicPr>
          <p:cNvPr id="30725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8975" y="2060575"/>
            <a:ext cx="4176713" cy="343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smtClean="0">
                <a:latin typeface="Times New Roman" pitchFamily="18" charset="0"/>
              </a:rPr>
              <a:t>Durées de vie de Prédissoication Spin-orbite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100513" cy="4997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z="2400" smtClean="0">
                <a:latin typeface="Times New Roman" pitchFamily="18" charset="0"/>
              </a:rPr>
              <a:t>Durée de vie de predissociation pour l’état A</a:t>
            </a:r>
            <a:r>
              <a:rPr lang="en-GB" sz="2400" baseline="30000" smtClean="0">
                <a:latin typeface="Times New Roman" pitchFamily="18" charset="0"/>
              </a:rPr>
              <a:t>2</a:t>
            </a:r>
            <a:r>
              <a:rPr lang="en-GB" sz="2400" smtClean="0">
                <a:latin typeface="Symbol" pitchFamily="18" charset="2"/>
              </a:rPr>
              <a:t>S</a:t>
            </a:r>
            <a:r>
              <a:rPr lang="en-GB" sz="2400" baseline="30000" smtClean="0">
                <a:latin typeface="Times New Roman" pitchFamily="18" charset="0"/>
              </a:rPr>
              <a:t>+</a:t>
            </a:r>
            <a:r>
              <a:rPr lang="en-GB" sz="2400" smtClean="0">
                <a:latin typeface="Times New Roman" pitchFamily="18" charset="0"/>
              </a:rPr>
              <a:t>(v' = 1) de SH, en fonction du nombre quantique de rotation.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40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000" smtClean="0">
                <a:latin typeface="Times New Roman" pitchFamily="18" charset="0"/>
              </a:rPr>
              <a:t> Exp. Ref. [</a:t>
            </a:r>
            <a:r>
              <a:rPr lang="en-GB" altLang="zh-TW" sz="2000" smtClean="0">
                <a:latin typeface="Times New Roman" pitchFamily="18" charset="0"/>
                <a:ea typeface="新細明體" charset="-120"/>
              </a:rPr>
              <a:t>M. D. Wheeler, A. J. Orr-Ewing et M. N. R. Ashfold, J. Chem. Phys. </a:t>
            </a:r>
            <a:r>
              <a:rPr lang="en-GB" altLang="zh-TW" sz="2000" b="1" smtClean="0">
                <a:latin typeface="Times New Roman" pitchFamily="18" charset="0"/>
                <a:ea typeface="新細明體" charset="-120"/>
              </a:rPr>
              <a:t>107</a:t>
            </a:r>
            <a:r>
              <a:rPr lang="en-GB" altLang="zh-TW" sz="2000" smtClean="0">
                <a:latin typeface="Times New Roman" pitchFamily="18" charset="0"/>
                <a:ea typeface="新細明體" charset="-120"/>
              </a:rPr>
              <a:t>, 7591 (1997).</a:t>
            </a:r>
            <a:r>
              <a:rPr lang="fr-FR" altLang="zh-TW" sz="2000" smtClean="0">
                <a:latin typeface="Times New Roman" pitchFamily="18" charset="0"/>
                <a:ea typeface="新細明體" charset="-120"/>
              </a:rPr>
              <a:t> </a:t>
            </a:r>
            <a:r>
              <a:rPr lang="en-GB" altLang="zh-TW" sz="2000" smtClean="0">
                <a:latin typeface="Times New Roman" pitchFamily="18" charset="0"/>
                <a:ea typeface="新細明體" charset="-120"/>
              </a:rPr>
              <a:t>].</a:t>
            </a:r>
            <a:r>
              <a:rPr lang="fr-FR" altLang="zh-TW" sz="2000" smtClean="0">
                <a:latin typeface="Times New Roman" pitchFamily="18" charset="0"/>
                <a:ea typeface="新細明體" charset="-12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altLang="zh-TW" sz="1800" smtClean="0">
              <a:latin typeface="Times New Roman" pitchFamily="18" charset="0"/>
              <a:ea typeface="新細明體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altLang="zh-TW" sz="2000" smtClean="0">
                <a:latin typeface="Times New Roman" pitchFamily="18" charset="0"/>
                <a:ea typeface="新細明體" charset="-120"/>
              </a:rPr>
              <a:t>V. Brites, D. Hammoutène et M. Hochlaf.</a:t>
            </a:r>
            <a:r>
              <a:rPr lang="fr-FR" altLang="zh-TW" sz="1800" smtClean="0">
                <a:latin typeface="Times New Roman" pitchFamily="18" charset="0"/>
                <a:ea typeface="新細明體" charset="-120"/>
              </a:rPr>
              <a:t> </a:t>
            </a:r>
            <a:r>
              <a:rPr lang="fr-FR" sz="1800" smtClean="0">
                <a:latin typeface="Times New Roman" pitchFamily="18" charset="0"/>
              </a:rPr>
              <a:t>J. Phys. B </a:t>
            </a:r>
            <a:r>
              <a:rPr lang="fr-FR" sz="1800" b="1" smtClean="0">
                <a:latin typeface="Times New Roman" pitchFamily="18" charset="0"/>
              </a:rPr>
              <a:t>41</a:t>
            </a:r>
            <a:r>
              <a:rPr lang="fr-FR" sz="1800" smtClean="0">
                <a:latin typeface="Times New Roman" pitchFamily="18" charset="0"/>
              </a:rPr>
              <a:t>, 045101 (2008).</a:t>
            </a:r>
            <a:endParaRPr lang="fr-FR" sz="2000" smtClean="0">
              <a:latin typeface="Times New Roman" pitchFamily="18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Couplage spin-orbite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fr-FR" sz="28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FR" sz="28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FR" sz="28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FR" sz="28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FR" sz="28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FR" sz="28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FR" sz="28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FR" sz="28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800" smtClean="0">
                <a:latin typeface="Times New Roman" pitchFamily="18" charset="0"/>
                <a:sym typeface="Wingdings" pitchFamily="2" charset="2"/>
              </a:rPr>
              <a:t> </a:t>
            </a:r>
            <a:r>
              <a:rPr lang="fr-FR" sz="2800" smtClean="0">
                <a:latin typeface="Times New Roman" pitchFamily="18" charset="0"/>
              </a:rPr>
              <a:t>Effet augmente avec Z</a:t>
            </a:r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" y="1196975"/>
            <a:ext cx="8208963" cy="3678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468313" y="404813"/>
            <a:ext cx="81645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4400" dirty="0">
                <a:latin typeface="Times New Roman" pitchFamily="18" charset="0"/>
              </a:rPr>
              <a:t>Validation:</a:t>
            </a:r>
          </a:p>
          <a:p>
            <a:pPr algn="ctr"/>
            <a:r>
              <a:rPr lang="fr-FR" sz="4400" dirty="0">
                <a:latin typeface="Times New Roman" pitchFamily="18" charset="0"/>
              </a:rPr>
              <a:t>Caractérisation des états </a:t>
            </a:r>
            <a:r>
              <a:rPr lang="fr-FR" sz="4400" baseline="30000" dirty="0">
                <a:latin typeface="Times New Roman" pitchFamily="18" charset="0"/>
              </a:rPr>
              <a:t>3</a:t>
            </a:r>
            <a:r>
              <a:rPr lang="fr-FR" sz="4400" dirty="0">
                <a:latin typeface="Symbol" pitchFamily="18" charset="2"/>
              </a:rPr>
              <a:t>P</a:t>
            </a:r>
            <a:r>
              <a:rPr lang="fr-FR" sz="4400" baseline="-25000" dirty="0">
                <a:latin typeface="Times New Roman" pitchFamily="18" charset="0"/>
              </a:rPr>
              <a:t>u</a:t>
            </a:r>
            <a:r>
              <a:rPr lang="fr-FR" sz="4400" dirty="0">
                <a:latin typeface="Times New Roman" pitchFamily="18" charset="0"/>
              </a:rPr>
              <a:t> de N</a:t>
            </a:r>
            <a:r>
              <a:rPr lang="fr-FR" sz="4400" baseline="-25000" dirty="0">
                <a:latin typeface="Times New Roman" pitchFamily="18" charset="0"/>
              </a:rPr>
              <a:t>2</a:t>
            </a:r>
            <a:endParaRPr lang="fr-FR" sz="4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6063"/>
            <a:ext cx="822960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26988"/>
            <a:ext cx="8229600" cy="1139826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dirty="0" smtClean="0">
                <a:latin typeface="Times New Roman" pitchFamily="18" charset="0"/>
              </a:rPr>
              <a:t>Etats </a:t>
            </a:r>
            <a:r>
              <a:rPr lang="fr-FR" sz="4000" dirty="0" err="1" smtClean="0">
                <a:latin typeface="Times New Roman" pitchFamily="18" charset="0"/>
              </a:rPr>
              <a:t>diabatique</a:t>
            </a:r>
            <a:r>
              <a:rPr lang="fr-FR" sz="4000" dirty="0" smtClean="0">
                <a:latin typeface="Times New Roman" pitchFamily="18" charset="0"/>
              </a:rPr>
              <a:t>/adiabatique </a:t>
            </a:r>
            <a:r>
              <a:rPr lang="fr-FR" sz="4000" baseline="30000" dirty="0" smtClean="0">
                <a:latin typeface="Times New Roman" pitchFamily="18" charset="0"/>
              </a:rPr>
              <a:t>3</a:t>
            </a:r>
            <a:r>
              <a:rPr lang="fr-FR" sz="4000" dirty="0" smtClean="0">
                <a:latin typeface="Symbol" pitchFamily="18" charset="2"/>
              </a:rPr>
              <a:t>P</a:t>
            </a:r>
            <a:r>
              <a:rPr lang="fr-FR" sz="4000" baseline="-25000" dirty="0" smtClean="0">
                <a:latin typeface="Times New Roman" pitchFamily="18" charset="0"/>
              </a:rPr>
              <a:t>u</a:t>
            </a:r>
            <a:r>
              <a:rPr lang="fr-FR" sz="4000" dirty="0" smtClean="0">
                <a:latin typeface="Times New Roman" pitchFamily="18" charset="0"/>
              </a:rPr>
              <a:t> de N</a:t>
            </a:r>
            <a:r>
              <a:rPr lang="fr-FR" sz="4000" baseline="-25000" dirty="0" smtClean="0">
                <a:latin typeface="Times New Roman" pitchFamily="18" charset="0"/>
              </a:rPr>
              <a:t>2</a:t>
            </a:r>
          </a:p>
        </p:txBody>
      </p:sp>
      <p:pic>
        <p:nvPicPr>
          <p:cNvPr id="819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25988"/>
            <a:ext cx="4681538" cy="1160462"/>
          </a:xfrm>
        </p:spPr>
      </p:pic>
      <p:pic>
        <p:nvPicPr>
          <p:cNvPr id="8196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198563"/>
            <a:ext cx="4105275" cy="3135312"/>
          </a:xfrm>
          <a:noFill/>
        </p:spPr>
      </p:pic>
      <p:pic>
        <p:nvPicPr>
          <p:cNvPr id="8197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365625"/>
            <a:ext cx="4392613" cy="1682750"/>
          </a:xfrm>
          <a:noFill/>
        </p:spPr>
      </p:pic>
      <p:pic>
        <p:nvPicPr>
          <p:cNvPr id="8198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25538"/>
            <a:ext cx="3960813" cy="3502025"/>
          </a:xfrm>
          <a:solidFill>
            <a:schemeClr val="tx1"/>
          </a:solidFill>
        </p:spPr>
      </p:pic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1042988" y="5876925"/>
            <a:ext cx="7561262" cy="93662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anchor="ctr" anchorCtr="1"/>
          <a:lstStyle/>
          <a:p>
            <a:pPr algn="ctr">
              <a:defRPr/>
            </a:pP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Base: </a:t>
            </a:r>
            <a:r>
              <a:rPr lang="fr-FR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aug</a:t>
            </a: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cc-</a:t>
            </a:r>
            <a:r>
              <a:rPr lang="fr-FR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pVQZ</a:t>
            </a: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+ 3 s + 2 p diffuses</a:t>
            </a:r>
            <a:b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Espace actif: Valence + </a:t>
            </a:r>
            <a:r>
              <a:rPr lang="fr-FR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fr-FR" sz="3200" baseline="-25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</a:t>
            </a: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+ </a:t>
            </a:r>
            <a:r>
              <a:rPr lang="fr-FR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p</a:t>
            </a:r>
            <a:r>
              <a:rPr lang="fr-FR" sz="3200" baseline="-25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</a:t>
            </a:r>
            <a:endParaRPr lang="fr-FR" sz="3200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>
                <a:latin typeface="Times New Roman" pitchFamily="18" charset="0"/>
              </a:rPr>
              <a:t>Comparaison calcul/expérience</a:t>
            </a: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981075"/>
            <a:ext cx="5472112" cy="3937000"/>
          </a:xfrm>
          <a:noFill/>
        </p:spPr>
      </p:pic>
      <p:pic>
        <p:nvPicPr>
          <p:cNvPr id="922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9725" y="4652963"/>
            <a:ext cx="6156325" cy="2152650"/>
          </a:xfrm>
          <a:noFill/>
        </p:spPr>
      </p:pic>
      <p:sp>
        <p:nvSpPr>
          <p:cNvPr id="91144" name="Rectangle 8"/>
          <p:cNvSpPr>
            <a:spLocks noGrp="1" noChangeArrowheads="1"/>
          </p:cNvSpPr>
          <p:nvPr>
            <p:ph sz="quarter" idx="3"/>
          </p:nvPr>
        </p:nvSpPr>
        <p:spPr>
          <a:xfrm>
            <a:off x="6011863" y="1844675"/>
            <a:ext cx="3132137" cy="14398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400" dirty="0" smtClean="0">
                <a:latin typeface="Times New Roman" pitchFamily="18" charset="0"/>
              </a:rPr>
              <a:t>H. </a:t>
            </a:r>
            <a:r>
              <a:rPr lang="fr-FR" sz="2400" dirty="0" err="1" smtClean="0">
                <a:latin typeface="Times New Roman" pitchFamily="18" charset="0"/>
              </a:rPr>
              <a:t>Ndome</a:t>
            </a:r>
            <a:r>
              <a:rPr lang="fr-FR" sz="2400" dirty="0" smtClean="0">
                <a:latin typeface="Times New Roman" pitchFamily="18" charset="0"/>
              </a:rPr>
              <a:t> et al.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dirty="0" smtClean="0">
                <a:latin typeface="Times New Roman" pitchFamily="18" charset="0"/>
              </a:rPr>
              <a:t> J. </a:t>
            </a:r>
            <a:r>
              <a:rPr lang="fr-FR" sz="2400" dirty="0" err="1" smtClean="0">
                <a:latin typeface="Times New Roman" pitchFamily="18" charset="0"/>
              </a:rPr>
              <a:t>Chem</a:t>
            </a:r>
            <a:r>
              <a:rPr lang="fr-FR" sz="2400" dirty="0" smtClean="0">
                <a:latin typeface="Times New Roman" pitchFamily="18" charset="0"/>
              </a:rPr>
              <a:t>. Phys. (2008</a:t>
            </a:r>
            <a:r>
              <a:rPr lang="fr-FR" sz="2400" dirty="0" smtClean="0">
                <a:latin typeface="Times New Roman" pitchFamily="18" charset="0"/>
              </a:rPr>
              <a:t>).</a:t>
            </a:r>
            <a:endParaRPr lang="fr-FR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560388"/>
            <a:ext cx="7772400" cy="1500187"/>
          </a:xfrm>
        </p:spPr>
        <p:txBody>
          <a:bodyPr/>
          <a:lstStyle/>
          <a:p>
            <a:pPr algn="ctr">
              <a:defRPr/>
            </a:pPr>
            <a:r>
              <a:rPr lang="fr-FR" sz="4800" dirty="0"/>
              <a:t>Photodissociation VUV de </a:t>
            </a:r>
            <a:r>
              <a:rPr lang="fr-FR" sz="4800" dirty="0">
                <a:latin typeface="Times New Roman" pitchFamily="18" charset="0"/>
              </a:rPr>
              <a:t>N</a:t>
            </a:r>
            <a:r>
              <a:rPr lang="fr-FR" sz="4800" baseline="-25000" dirty="0">
                <a:latin typeface="Times New Roman" pitchFamily="18" charset="0"/>
              </a:rPr>
              <a:t>2</a:t>
            </a:r>
            <a:endParaRPr lang="fr-FR" sz="4800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636838"/>
            <a:ext cx="84391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ZoneTexte 4"/>
          <p:cNvSpPr txBox="1">
            <a:spLocks noChangeArrowheads="1"/>
          </p:cNvSpPr>
          <p:nvPr/>
        </p:nvSpPr>
        <p:spPr bwMode="auto">
          <a:xfrm>
            <a:off x="4859338" y="6092825"/>
            <a:ext cx="298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/>
              <a:t>Song et al. (2015). Soumis.</a:t>
            </a: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 bwMode="auto">
          <a:xfrm>
            <a:off x="321921" y="4653136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None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>
              <a:defRPr/>
            </a:pPr>
            <a:r>
              <a:rPr lang="fr-FR" sz="2800" kern="0" dirty="0" smtClean="0"/>
              <a:t>Nouvelles expériences de photodissociation VUV de </a:t>
            </a:r>
            <a:r>
              <a:rPr lang="fr-FR" sz="2800" kern="0" dirty="0" smtClean="0">
                <a:latin typeface="Times New Roman" pitchFamily="18" charset="0"/>
              </a:rPr>
              <a:t>N</a:t>
            </a:r>
            <a:r>
              <a:rPr lang="fr-FR" sz="2800" kern="0" baseline="-25000" dirty="0" smtClean="0">
                <a:latin typeface="Times New Roman" pitchFamily="18" charset="0"/>
              </a:rPr>
              <a:t>2</a:t>
            </a:r>
            <a:r>
              <a:rPr lang="fr-FR" sz="2800" kern="0" dirty="0"/>
              <a:t> </a:t>
            </a:r>
            <a:r>
              <a:rPr lang="fr-FR" sz="2800" kern="0" dirty="0" smtClean="0"/>
              <a:t>à UC Davis (</a:t>
            </a:r>
            <a:r>
              <a:rPr lang="fr-FR" sz="2800" kern="0" dirty="0" err="1" smtClean="0"/>
              <a:t>Ng</a:t>
            </a:r>
            <a:r>
              <a:rPr lang="fr-FR" sz="2800" kern="0" dirty="0" smtClean="0"/>
              <a:t> et Jackson)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6838"/>
            <a:ext cx="4937125" cy="671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4859338" y="1125538"/>
            <a:ext cx="1296987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4859338" y="1341438"/>
            <a:ext cx="1296987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4859338" y="1557338"/>
            <a:ext cx="1296987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ZoneTexte 7"/>
          <p:cNvSpPr txBox="1">
            <a:spLocks noChangeArrowheads="1"/>
          </p:cNvSpPr>
          <p:nvPr/>
        </p:nvSpPr>
        <p:spPr bwMode="auto">
          <a:xfrm>
            <a:off x="6178550" y="836613"/>
            <a:ext cx="43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fr-FR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ZoneTexte 9"/>
          <p:cNvSpPr txBox="1">
            <a:spLocks noChangeArrowheads="1"/>
          </p:cNvSpPr>
          <p:nvPr/>
        </p:nvSpPr>
        <p:spPr bwMode="auto">
          <a:xfrm>
            <a:off x="6156325" y="1125538"/>
            <a:ext cx="48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endParaRPr lang="fr-FR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ZoneTexte 10"/>
          <p:cNvSpPr txBox="1">
            <a:spLocks noChangeArrowheads="1"/>
          </p:cNvSpPr>
          <p:nvPr/>
        </p:nvSpPr>
        <p:spPr bwMode="auto">
          <a:xfrm>
            <a:off x="6156325" y="1412875"/>
            <a:ext cx="48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endParaRPr lang="fr-FR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6207125" y="3228975"/>
            <a:ext cx="1295400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ZoneTexte 12"/>
          <p:cNvSpPr txBox="1">
            <a:spLocks noChangeArrowheads="1"/>
          </p:cNvSpPr>
          <p:nvPr/>
        </p:nvSpPr>
        <p:spPr bwMode="auto">
          <a:xfrm>
            <a:off x="5724525" y="3028950"/>
            <a:ext cx="48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fr-FR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5" name="ZoneTexte 13"/>
          <p:cNvSpPr txBox="1">
            <a:spLocks noChangeArrowheads="1"/>
          </p:cNvSpPr>
          <p:nvPr/>
        </p:nvSpPr>
        <p:spPr bwMode="auto">
          <a:xfrm>
            <a:off x="7596188" y="3028950"/>
            <a:ext cx="461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 !</a:t>
            </a:r>
            <a:endParaRPr lang="fr-FR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6" name="ZoneTexte 14"/>
          <p:cNvSpPr txBox="1">
            <a:spLocks noChangeArrowheads="1"/>
          </p:cNvSpPr>
          <p:nvPr/>
        </p:nvSpPr>
        <p:spPr bwMode="auto">
          <a:xfrm>
            <a:off x="5219700" y="4365625"/>
            <a:ext cx="3624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Rapports de branchement</a:t>
            </a:r>
          </a:p>
          <a:p>
            <a:pPr algn="ctr" eaLnBrk="1" hangingPunct="1"/>
            <a:r>
              <a:rPr lang="fr-FR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état à état</a:t>
            </a:r>
            <a:endParaRPr lang="fr-FR" sz="2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450"/>
            <a:ext cx="68405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076700"/>
            <a:ext cx="9144000" cy="28622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00050" indent="-400050">
              <a:buFontTx/>
              <a:buAutoNum type="romanLcParenBoth"/>
            </a:pPr>
            <a:r>
              <a:rPr lang="en-US">
                <a:solidFill>
                  <a:srgbClr val="FFFF00"/>
                </a:solidFill>
              </a:rPr>
              <a:t>Photon absorption</a:t>
            </a:r>
          </a:p>
          <a:p>
            <a:pPr marL="400050" indent="-400050">
              <a:buFontTx/>
              <a:buAutoNum type="romanLcParenBoth"/>
            </a:pPr>
            <a:r>
              <a:rPr lang="en-US">
                <a:solidFill>
                  <a:srgbClr val="FFFF00"/>
                </a:solidFill>
              </a:rPr>
              <a:t>Region of vibronic couplings between the lowest </a:t>
            </a:r>
            <a:r>
              <a:rPr lang="en-US" baseline="30000">
                <a:solidFill>
                  <a:srgbClr val="FFFF00"/>
                </a:solidFill>
              </a:rPr>
              <a:t>1</a:t>
            </a:r>
            <a:r>
              <a:rPr lang="en-US">
                <a:latin typeface="Symbol" pitchFamily="18" charset="2"/>
                <a:ea typeface="Calibri" pitchFamily="34" charset="0"/>
                <a:cs typeface="Times New Roman" pitchFamily="18" charset="0"/>
              </a:rPr>
              <a:t>S</a:t>
            </a:r>
            <a:r>
              <a:rPr lang="en-US" baseline="-25000">
                <a:solidFill>
                  <a:srgbClr val="FFFF00"/>
                </a:solidFill>
              </a:rPr>
              <a:t>u</a:t>
            </a:r>
            <a:r>
              <a:rPr lang="en-US" baseline="30000">
                <a:solidFill>
                  <a:srgbClr val="FFFF00"/>
                </a:solidFill>
              </a:rPr>
              <a:t>+</a:t>
            </a:r>
            <a:r>
              <a:rPr lang="en-US">
                <a:solidFill>
                  <a:srgbClr val="FFFF00"/>
                </a:solidFill>
              </a:rPr>
              <a:t> and </a:t>
            </a:r>
            <a:r>
              <a:rPr lang="en-US" baseline="30000">
                <a:solidFill>
                  <a:srgbClr val="FFFF00"/>
                </a:solidFill>
              </a:rPr>
              <a:t>1</a:t>
            </a:r>
            <a:r>
              <a:rPr lang="en-US">
                <a:latin typeface="Symbol" pitchFamily="18" charset="2"/>
                <a:ea typeface="Calibri" pitchFamily="34" charset="0"/>
                <a:cs typeface="Calibri" pitchFamily="34" charset="0"/>
              </a:rPr>
              <a:t>P</a:t>
            </a:r>
            <a:r>
              <a:rPr lang="en-US" baseline="-25000">
                <a:solidFill>
                  <a:srgbClr val="FFFF00"/>
                </a:solidFill>
              </a:rPr>
              <a:t>u</a:t>
            </a:r>
            <a:r>
              <a:rPr lang="en-US">
                <a:solidFill>
                  <a:srgbClr val="FFFF00"/>
                </a:solidFill>
              </a:rPr>
              <a:t> states leading to the population of the b</a:t>
            </a:r>
            <a:r>
              <a:rPr lang="en-US" baseline="30000">
                <a:solidFill>
                  <a:srgbClr val="FFFF00"/>
                </a:solidFill>
              </a:rPr>
              <a:t>1</a:t>
            </a:r>
            <a:r>
              <a:rPr lang="en-US">
                <a:latin typeface="Symbol" pitchFamily="18" charset="2"/>
                <a:ea typeface="Calibri" pitchFamily="34" charset="0"/>
                <a:cs typeface="Calibri" pitchFamily="34" charset="0"/>
              </a:rPr>
              <a:t>P</a:t>
            </a:r>
            <a:r>
              <a:rPr lang="en-US" baseline="-25000">
                <a:solidFill>
                  <a:srgbClr val="FFFF00"/>
                </a:solidFill>
              </a:rPr>
              <a:t>u</a:t>
            </a:r>
            <a:r>
              <a:rPr lang="en-US">
                <a:solidFill>
                  <a:srgbClr val="FFFF00"/>
                </a:solidFill>
              </a:rPr>
              <a:t> or the b’</a:t>
            </a:r>
            <a:r>
              <a:rPr lang="en-US" baseline="30000">
                <a:solidFill>
                  <a:srgbClr val="FFFF00"/>
                </a:solidFill>
              </a:rPr>
              <a:t>1</a:t>
            </a:r>
            <a:r>
              <a:rPr lang="en-US">
                <a:latin typeface="Symbol" pitchFamily="18" charset="2"/>
                <a:ea typeface="Calibri" pitchFamily="34" charset="0"/>
                <a:cs typeface="Calibri" pitchFamily="34" charset="0"/>
              </a:rPr>
              <a:t>S</a:t>
            </a:r>
            <a:r>
              <a:rPr lang="en-US" baseline="-25000">
                <a:solidFill>
                  <a:srgbClr val="FFFF00"/>
                </a:solidFill>
              </a:rPr>
              <a:t>u</a:t>
            </a:r>
            <a:r>
              <a:rPr lang="en-US" baseline="30000">
                <a:solidFill>
                  <a:srgbClr val="FFFF00"/>
                </a:solidFill>
              </a:rPr>
              <a:t>+</a:t>
            </a:r>
            <a:endParaRPr lang="fr-FR">
              <a:solidFill>
                <a:srgbClr val="FFFF00"/>
              </a:solidFill>
            </a:endParaRPr>
          </a:p>
          <a:p>
            <a:pPr marL="400050" indent="-400050">
              <a:buFontTx/>
              <a:buAutoNum type="romanLcParenBoth"/>
            </a:pPr>
            <a:r>
              <a:rPr lang="en-US">
                <a:solidFill>
                  <a:srgbClr val="FFFF00"/>
                </a:solidFill>
              </a:rPr>
              <a:t>Pre dissociation of the b</a:t>
            </a:r>
            <a:r>
              <a:rPr lang="en-US" baseline="30000">
                <a:solidFill>
                  <a:srgbClr val="FFFF00"/>
                </a:solidFill>
              </a:rPr>
              <a:t>1</a:t>
            </a:r>
            <a:r>
              <a:rPr lang="en-US">
                <a:latin typeface="Symbol" pitchFamily="18" charset="2"/>
                <a:ea typeface="Calibri" pitchFamily="34" charset="0"/>
                <a:cs typeface="Calibri" pitchFamily="34" charset="0"/>
              </a:rPr>
              <a:t>P</a:t>
            </a:r>
            <a:r>
              <a:rPr lang="en-US" baseline="-25000">
                <a:solidFill>
                  <a:srgbClr val="FFFF00"/>
                </a:solidFill>
              </a:rPr>
              <a:t>u</a:t>
            </a:r>
            <a:r>
              <a:rPr lang="en-US">
                <a:solidFill>
                  <a:srgbClr val="FFFF00"/>
                </a:solidFill>
              </a:rPr>
              <a:t> state after spin-orbit coupling with C</a:t>
            </a:r>
            <a:r>
              <a:rPr lang="en-US" baseline="30000">
                <a:solidFill>
                  <a:srgbClr val="FFFF00"/>
                </a:solidFill>
              </a:rPr>
              <a:t>3</a:t>
            </a:r>
            <a:r>
              <a:rPr lang="en-US">
                <a:latin typeface="Symbol" pitchFamily="18" charset="2"/>
                <a:ea typeface="Calibri" pitchFamily="34" charset="0"/>
                <a:cs typeface="Calibri" pitchFamily="34" charset="0"/>
              </a:rPr>
              <a:t>P</a:t>
            </a:r>
            <a:r>
              <a:rPr lang="en-US" baseline="-25000">
                <a:solidFill>
                  <a:srgbClr val="FFFF00"/>
                </a:solidFill>
              </a:rPr>
              <a:t>u</a:t>
            </a:r>
            <a:r>
              <a:rPr lang="en-US">
                <a:solidFill>
                  <a:srgbClr val="FFFF00"/>
                </a:solidFill>
              </a:rPr>
              <a:t> /C’</a:t>
            </a:r>
            <a:r>
              <a:rPr lang="en-US" baseline="30000">
                <a:solidFill>
                  <a:srgbClr val="FFFF00"/>
                </a:solidFill>
              </a:rPr>
              <a:t>3</a:t>
            </a:r>
            <a:r>
              <a:rPr lang="en-US">
                <a:latin typeface="Symbol" pitchFamily="18" charset="2"/>
                <a:ea typeface="Calibri" pitchFamily="34" charset="0"/>
                <a:cs typeface="Calibri" pitchFamily="34" charset="0"/>
              </a:rPr>
              <a:t>P</a:t>
            </a:r>
            <a:r>
              <a:rPr lang="en-US" baseline="-25000">
                <a:solidFill>
                  <a:srgbClr val="FFFF00"/>
                </a:solidFill>
              </a:rPr>
              <a:t>u</a:t>
            </a:r>
            <a:r>
              <a:rPr lang="en-US">
                <a:solidFill>
                  <a:srgbClr val="FFFF00"/>
                </a:solidFill>
              </a:rPr>
              <a:t> either directly or after their mutual vibronic couplings.</a:t>
            </a:r>
            <a:endParaRPr lang="fr-FR">
              <a:solidFill>
                <a:srgbClr val="FFFF00"/>
              </a:solidFill>
            </a:endParaRPr>
          </a:p>
          <a:p>
            <a:pPr marL="400050" indent="-400050">
              <a:buFontTx/>
              <a:buAutoNum type="romanLcParenBoth"/>
            </a:pPr>
            <a:r>
              <a:rPr lang="en-US">
                <a:solidFill>
                  <a:srgbClr val="FFFF00"/>
                </a:solidFill>
              </a:rPr>
              <a:t>Region of vibronic couplings between the upper </a:t>
            </a:r>
            <a:r>
              <a:rPr lang="en-US" baseline="30000">
                <a:solidFill>
                  <a:srgbClr val="FFFF00"/>
                </a:solidFill>
              </a:rPr>
              <a:t>1</a:t>
            </a:r>
            <a:r>
              <a:rPr lang="en-US">
                <a:latin typeface="Symbol" pitchFamily="18" charset="2"/>
                <a:ea typeface="Calibri" pitchFamily="34" charset="0"/>
                <a:cs typeface="Calibri" pitchFamily="34" charset="0"/>
              </a:rPr>
              <a:t>S</a:t>
            </a:r>
            <a:r>
              <a:rPr lang="en-US" baseline="-25000">
                <a:solidFill>
                  <a:srgbClr val="FFFF00"/>
                </a:solidFill>
              </a:rPr>
              <a:t>u</a:t>
            </a:r>
            <a:r>
              <a:rPr lang="en-US" baseline="30000">
                <a:solidFill>
                  <a:srgbClr val="FFFF00"/>
                </a:solidFill>
              </a:rPr>
              <a:t>+</a:t>
            </a:r>
            <a:r>
              <a:rPr lang="en-US">
                <a:solidFill>
                  <a:srgbClr val="FFFF00"/>
                </a:solidFill>
              </a:rPr>
              <a:t> and </a:t>
            </a:r>
            <a:r>
              <a:rPr lang="en-US" baseline="30000">
                <a:solidFill>
                  <a:srgbClr val="FFFF00"/>
                </a:solidFill>
              </a:rPr>
              <a:t>1</a:t>
            </a:r>
            <a:r>
              <a:rPr lang="en-US">
                <a:latin typeface="Symbol" pitchFamily="18" charset="2"/>
                <a:ea typeface="Calibri" pitchFamily="34" charset="0"/>
                <a:cs typeface="Calibri" pitchFamily="34" charset="0"/>
              </a:rPr>
              <a:t>P</a:t>
            </a:r>
            <a:r>
              <a:rPr lang="en-US" baseline="-25000">
                <a:solidFill>
                  <a:srgbClr val="FFFF00"/>
                </a:solidFill>
              </a:rPr>
              <a:t>u</a:t>
            </a:r>
            <a:r>
              <a:rPr lang="en-US">
                <a:solidFill>
                  <a:srgbClr val="FFFF00"/>
                </a:solidFill>
              </a:rPr>
              <a:t> states together with their coupling-orbit conversions to the </a:t>
            </a:r>
            <a:r>
              <a:rPr lang="en-US" baseline="30000">
                <a:solidFill>
                  <a:srgbClr val="FFFF00"/>
                </a:solidFill>
              </a:rPr>
              <a:t>3</a:t>
            </a:r>
            <a:r>
              <a:rPr lang="en-US">
                <a:latin typeface="Symbol" pitchFamily="18" charset="2"/>
                <a:ea typeface="Calibri" pitchFamily="34" charset="0"/>
                <a:cs typeface="Calibri" pitchFamily="34" charset="0"/>
              </a:rPr>
              <a:t>P</a:t>
            </a:r>
            <a:r>
              <a:rPr lang="en-US" baseline="-25000">
                <a:solidFill>
                  <a:srgbClr val="FFFF00"/>
                </a:solidFill>
              </a:rPr>
              <a:t>u</a:t>
            </a:r>
            <a:r>
              <a:rPr lang="en-US">
                <a:solidFill>
                  <a:srgbClr val="FFFF00"/>
                </a:solidFill>
              </a:rPr>
              <a:t> states.</a:t>
            </a:r>
            <a:endParaRPr lang="fr-FR">
              <a:solidFill>
                <a:srgbClr val="FFFF00"/>
              </a:solidFill>
            </a:endParaRPr>
          </a:p>
          <a:p>
            <a:pPr marL="400050" indent="-400050">
              <a:buFontTx/>
              <a:buAutoNum type="romanLcParenBoth"/>
            </a:pPr>
            <a:r>
              <a:rPr lang="en-US">
                <a:solidFill>
                  <a:srgbClr val="FFFF00"/>
                </a:solidFill>
              </a:rPr>
              <a:t>Formation of N(</a:t>
            </a:r>
            <a:r>
              <a:rPr lang="en-US" baseline="30000">
                <a:solidFill>
                  <a:srgbClr val="FFFF00"/>
                </a:solidFill>
              </a:rPr>
              <a:t>2</a:t>
            </a:r>
            <a:r>
              <a:rPr lang="en-US">
                <a:solidFill>
                  <a:srgbClr val="FFFF00"/>
                </a:solidFill>
              </a:rPr>
              <a:t>P) + N(</a:t>
            </a:r>
            <a:r>
              <a:rPr lang="en-US" baseline="30000">
                <a:solidFill>
                  <a:srgbClr val="FFFF00"/>
                </a:solidFill>
              </a:rPr>
              <a:t>4</a:t>
            </a:r>
            <a:r>
              <a:rPr lang="en-US">
                <a:solidFill>
                  <a:srgbClr val="FFFF00"/>
                </a:solidFill>
              </a:rPr>
              <a:t>S) after involvement of the quintet states (spin-orbit)</a:t>
            </a:r>
            <a:endParaRPr lang="fr-FR">
              <a:solidFill>
                <a:srgbClr val="FFFF00"/>
              </a:solidFill>
            </a:endParaRPr>
          </a:p>
          <a:p>
            <a:pPr marL="400050" indent="-400050">
              <a:buFontTx/>
              <a:buAutoNum type="romanLcParenBoth"/>
            </a:pPr>
            <a:r>
              <a:rPr lang="en-US">
                <a:solidFill>
                  <a:srgbClr val="FFFF00"/>
                </a:solidFill>
              </a:rPr>
              <a:t>Formation of N(</a:t>
            </a:r>
            <a:r>
              <a:rPr lang="en-US" baseline="30000">
                <a:solidFill>
                  <a:srgbClr val="FFFF00"/>
                </a:solidFill>
              </a:rPr>
              <a:t>2</a:t>
            </a:r>
            <a:r>
              <a:rPr lang="en-US">
                <a:solidFill>
                  <a:srgbClr val="FFFF00"/>
                </a:solidFill>
              </a:rPr>
              <a:t>P) + N(</a:t>
            </a:r>
            <a:r>
              <a:rPr lang="en-US" baseline="30000">
                <a:solidFill>
                  <a:srgbClr val="FFFF00"/>
                </a:solidFill>
              </a:rPr>
              <a:t>4</a:t>
            </a:r>
            <a:r>
              <a:rPr lang="en-US">
                <a:solidFill>
                  <a:srgbClr val="FFFF00"/>
                </a:solidFill>
              </a:rPr>
              <a:t>S) through the vibronic coupling between C’</a:t>
            </a:r>
            <a:r>
              <a:rPr lang="en-US" baseline="30000">
                <a:solidFill>
                  <a:srgbClr val="FFFF00"/>
                </a:solidFill>
              </a:rPr>
              <a:t>3</a:t>
            </a:r>
            <a:r>
              <a:rPr lang="en-US">
                <a:latin typeface="Symbol" pitchFamily="18" charset="2"/>
                <a:ea typeface="Calibri" pitchFamily="34" charset="0"/>
                <a:cs typeface="Calibri" pitchFamily="34" charset="0"/>
              </a:rPr>
              <a:t>P</a:t>
            </a:r>
            <a:r>
              <a:rPr lang="en-US" baseline="-25000">
                <a:solidFill>
                  <a:srgbClr val="FFFF00"/>
                </a:solidFill>
              </a:rPr>
              <a:t>u</a:t>
            </a:r>
            <a:r>
              <a:rPr lang="en-US">
                <a:solidFill>
                  <a:srgbClr val="FFFF00"/>
                </a:solidFill>
              </a:rPr>
              <a:t> and III</a:t>
            </a:r>
            <a:r>
              <a:rPr lang="en-US" baseline="30000">
                <a:solidFill>
                  <a:srgbClr val="FFFF00"/>
                </a:solidFill>
              </a:rPr>
              <a:t>3</a:t>
            </a:r>
            <a:r>
              <a:rPr lang="en-US">
                <a:latin typeface="Symbol" pitchFamily="18" charset="2"/>
                <a:ea typeface="Calibri" pitchFamily="34" charset="0"/>
                <a:cs typeface="Calibri" pitchFamily="34" charset="0"/>
              </a:rPr>
              <a:t>P</a:t>
            </a:r>
            <a:r>
              <a:rPr lang="en-US" baseline="-25000">
                <a:solidFill>
                  <a:srgbClr val="FFFF00"/>
                </a:solidFill>
              </a:rPr>
              <a:t>u</a:t>
            </a:r>
            <a:r>
              <a:rPr lang="en-US">
                <a:solidFill>
                  <a:srgbClr val="FFFF00"/>
                </a:solidFill>
              </a:rPr>
              <a:t>.</a:t>
            </a:r>
            <a:endParaRPr lang="fr-FR">
              <a:solidFill>
                <a:srgbClr val="FFFF00"/>
              </a:solidFill>
            </a:endParaRPr>
          </a:p>
          <a:p>
            <a:pPr marL="400050" indent="-400050">
              <a:buFontTx/>
              <a:buAutoNum type="romanLcParenBoth"/>
            </a:pPr>
            <a:r>
              <a:rPr lang="en-US">
                <a:solidFill>
                  <a:srgbClr val="FFFF00"/>
                </a:solidFill>
              </a:rPr>
              <a:t>Direct production of N(</a:t>
            </a:r>
            <a:r>
              <a:rPr lang="en-US" baseline="30000">
                <a:solidFill>
                  <a:srgbClr val="FFFF00"/>
                </a:solidFill>
              </a:rPr>
              <a:t>2</a:t>
            </a:r>
            <a:r>
              <a:rPr lang="en-US">
                <a:solidFill>
                  <a:srgbClr val="FFFF00"/>
                </a:solidFill>
              </a:rPr>
              <a:t>D) + N(</a:t>
            </a:r>
            <a:r>
              <a:rPr lang="en-US" baseline="30000">
                <a:solidFill>
                  <a:srgbClr val="FFFF00"/>
                </a:solidFill>
              </a:rPr>
              <a:t>2</a:t>
            </a:r>
            <a:r>
              <a:rPr lang="en-US">
                <a:solidFill>
                  <a:srgbClr val="FFFF00"/>
                </a:solidFill>
              </a:rPr>
              <a:t>D) from the </a:t>
            </a:r>
            <a:r>
              <a:rPr lang="en-US" baseline="30000">
                <a:solidFill>
                  <a:srgbClr val="FFFF00"/>
                </a:solidFill>
              </a:rPr>
              <a:t>1</a:t>
            </a:r>
            <a:r>
              <a:rPr lang="en-US">
                <a:latin typeface="Symbol" pitchFamily="18" charset="2"/>
                <a:ea typeface="Calibri" pitchFamily="34" charset="0"/>
                <a:cs typeface="Calibri" pitchFamily="34" charset="0"/>
              </a:rPr>
              <a:t>S</a:t>
            </a:r>
            <a:r>
              <a:rPr lang="en-US" baseline="-25000">
                <a:solidFill>
                  <a:srgbClr val="FFFF00"/>
                </a:solidFill>
              </a:rPr>
              <a:t>u</a:t>
            </a:r>
            <a:r>
              <a:rPr lang="en-US" baseline="30000">
                <a:solidFill>
                  <a:srgbClr val="FFFF00"/>
                </a:solidFill>
              </a:rPr>
              <a:t>+</a:t>
            </a:r>
            <a:r>
              <a:rPr lang="en-US">
                <a:solidFill>
                  <a:srgbClr val="FFFF00"/>
                </a:solidFill>
              </a:rPr>
              <a:t> and </a:t>
            </a:r>
            <a:r>
              <a:rPr lang="en-US" baseline="30000">
                <a:solidFill>
                  <a:srgbClr val="FFFF00"/>
                </a:solidFill>
              </a:rPr>
              <a:t>1</a:t>
            </a:r>
            <a:r>
              <a:rPr lang="en-US">
                <a:latin typeface="Symbol" pitchFamily="18" charset="2"/>
                <a:ea typeface="Calibri" pitchFamily="34" charset="0"/>
                <a:cs typeface="Calibri" pitchFamily="34" charset="0"/>
              </a:rPr>
              <a:t>P</a:t>
            </a:r>
            <a:r>
              <a:rPr lang="en-US" baseline="-25000">
                <a:solidFill>
                  <a:srgbClr val="FFFF00"/>
                </a:solidFill>
              </a:rPr>
              <a:t>u</a:t>
            </a:r>
            <a:r>
              <a:rPr lang="en-US">
                <a:solidFill>
                  <a:srgbClr val="FFFF00"/>
                </a:solidFill>
              </a:rPr>
              <a:t> upper states of N</a:t>
            </a:r>
            <a:r>
              <a:rPr lang="en-US" baseline="-25000">
                <a:solidFill>
                  <a:srgbClr val="FFFF00"/>
                </a:solidFill>
              </a:rPr>
              <a:t>2</a:t>
            </a:r>
            <a:r>
              <a:rPr lang="en-US">
                <a:solidFill>
                  <a:srgbClr val="FFFF00"/>
                </a:solidFill>
              </a:rPr>
              <a:t>.</a:t>
            </a:r>
            <a:endParaRPr lang="fr-FR">
              <a:solidFill>
                <a:srgbClr val="FFFF00"/>
              </a:solidFill>
            </a:endParaRPr>
          </a:p>
        </p:txBody>
      </p:sp>
      <p:sp>
        <p:nvSpPr>
          <p:cNvPr id="12292" name="ZoneTexte 9"/>
          <p:cNvSpPr txBox="1">
            <a:spLocks noChangeArrowheads="1"/>
          </p:cNvSpPr>
          <p:nvPr/>
        </p:nvSpPr>
        <p:spPr bwMode="auto">
          <a:xfrm>
            <a:off x="7812088" y="2100263"/>
            <a:ext cx="48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fr-FR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ZoneTexte 10"/>
          <p:cNvSpPr txBox="1">
            <a:spLocks noChangeArrowheads="1"/>
          </p:cNvSpPr>
          <p:nvPr/>
        </p:nvSpPr>
        <p:spPr bwMode="auto">
          <a:xfrm>
            <a:off x="7812088" y="1412875"/>
            <a:ext cx="48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endParaRPr lang="fr-FR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ZoneTexte 11"/>
          <p:cNvSpPr txBox="1">
            <a:spLocks noChangeArrowheads="1"/>
          </p:cNvSpPr>
          <p:nvPr/>
        </p:nvSpPr>
        <p:spPr bwMode="auto">
          <a:xfrm>
            <a:off x="7812088" y="188913"/>
            <a:ext cx="48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endParaRPr lang="fr-FR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e 20"/>
          <p:cNvGrpSpPr>
            <a:grpSpLocks/>
          </p:cNvGrpSpPr>
          <p:nvPr/>
        </p:nvGrpSpPr>
        <p:grpSpPr bwMode="auto">
          <a:xfrm>
            <a:off x="3059113" y="2205038"/>
            <a:ext cx="5235575" cy="1479550"/>
            <a:chOff x="3059832" y="2204864"/>
            <a:chExt cx="5235352" cy="1480230"/>
          </a:xfrm>
        </p:grpSpPr>
        <p:sp>
          <p:nvSpPr>
            <p:cNvPr id="12296" name="ZoneTexte 12"/>
            <p:cNvSpPr txBox="1">
              <a:spLocks noChangeArrowheads="1"/>
            </p:cNvSpPr>
            <p:nvPr/>
          </p:nvSpPr>
          <p:spPr bwMode="auto">
            <a:xfrm>
              <a:off x="7812360" y="3284984"/>
              <a:ext cx="4828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(1)</a:t>
              </a:r>
              <a:endParaRPr lang="fr-FR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3059832" y="2204864"/>
              <a:ext cx="4752773" cy="1280113"/>
            </a:xfrm>
            <a:prstGeom prst="straightConnector1">
              <a:avLst/>
            </a:prstGeom>
            <a:ln w="5715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H="1">
              <a:off x="4320253" y="2500275"/>
              <a:ext cx="827052" cy="344645"/>
            </a:xfrm>
            <a:prstGeom prst="line">
              <a:avLst/>
            </a:prstGeom>
            <a:ln w="571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4572655" y="2300158"/>
              <a:ext cx="358760" cy="697232"/>
            </a:xfrm>
            <a:prstGeom prst="line">
              <a:avLst/>
            </a:prstGeom>
            <a:ln w="571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908300"/>
            <a:ext cx="76581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ZoneTexte 1"/>
          <p:cNvSpPr txBox="1">
            <a:spLocks noChangeArrowheads="1"/>
          </p:cNvSpPr>
          <p:nvPr/>
        </p:nvSpPr>
        <p:spPr bwMode="auto">
          <a:xfrm>
            <a:off x="3635375" y="4797425"/>
            <a:ext cx="4075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400" b="1">
                <a:latin typeface="Times New Roman" pitchFamily="18" charset="0"/>
                <a:cs typeface="Times New Roman" pitchFamily="18" charset="0"/>
              </a:rPr>
              <a:t>Phys. Rev. X, (2015), Accepté.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125538"/>
            <a:ext cx="78200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dulation">
  <a:themeElements>
    <a:clrScheme name="Ondulation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ul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ulation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ulation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857</TotalTime>
  <Words>804</Words>
  <Application>Microsoft Office PowerPoint</Application>
  <PresentationFormat>Affichage à l'écran (4:3)</PresentationFormat>
  <Paragraphs>181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新細明體</vt:lpstr>
      <vt:lpstr>Arial</vt:lpstr>
      <vt:lpstr>Calibri</vt:lpstr>
      <vt:lpstr>Symbol</vt:lpstr>
      <vt:lpstr>Times New Roman</vt:lpstr>
      <vt:lpstr>Wingdings</vt:lpstr>
      <vt:lpstr>Ondulation</vt:lpstr>
      <vt:lpstr>Photodissociation VUV de N2 et de CO2 : Etat de l’art et perspectives </vt:lpstr>
      <vt:lpstr>Méthodologies vs. nature des systèmes moléculaires</vt:lpstr>
      <vt:lpstr>Présentation PowerPoint</vt:lpstr>
      <vt:lpstr>Etats diabatique/adiabatique 3Pu de N2</vt:lpstr>
      <vt:lpstr>Comparaison calcul/expérience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Conclusions</vt:lpstr>
      <vt:lpstr>Remerciements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Choix de la base 2: Etat A de SH  A2S+: …(4)2(5)1(2P)4  OM (5s) : possède un caractère valence-Rydberg</vt:lpstr>
      <vt:lpstr>Présentation PowerPoint</vt:lpstr>
      <vt:lpstr>Durées de vie de Prédissoication Spin-orbite</vt:lpstr>
      <vt:lpstr>Couplage spin-orbite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Réactivités des états électroniques excités: Calculs ab initio, couplages (spin-orbite, vibronic, Renner-Teller, Jahn Teller) isomérisation intramoléculaires</dc:title>
  <dc:creator>hochlaf</dc:creator>
  <cp:lastModifiedBy>LibreService</cp:lastModifiedBy>
  <cp:revision>290</cp:revision>
  <dcterms:created xsi:type="dcterms:W3CDTF">2008-03-13T07:29:02Z</dcterms:created>
  <dcterms:modified xsi:type="dcterms:W3CDTF">2015-11-20T08:21:43Z</dcterms:modified>
</cp:coreProperties>
</file>